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5" roundtripDataSignature="AMtx7mgSBBNaO9n5DDoGN1/r9v8i87NvM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21718F6-D39A-4DE7-BBE8-1E7A7EDFB0EA}">
  <a:tblStyle styleId="{E21718F6-D39A-4DE7-BBE8-1E7A7EDFB0EA}" styleName="Table_0">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 name="Google Shape;94;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47b0ae34d9_0_9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g347b0ae34d9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 name="Google Shape;163;g347b0ae34d9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47b0ae34d9_0_1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g347b0ae34d9_0_1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 name="Google Shape;174;g347b0ae34d9_0_1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0a39db6c4e_0_3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 name="Google Shape;184;g30a39db6c4e_0_35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47b0ae34d9_0_1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g347b0ae34d9_0_1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 name="Google Shape;191;g347b0ae34d9_0_1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0a39db6c4e_0_3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8" name="Google Shape;198;g30a39db6c4e_0_38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0a39db6c4e_0_4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 name="Google Shape;206;g30a39db6c4e_0_4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0a39db6c4e_0_4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 name="Google Shape;214;g30a39db6c4e_0_4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0a39db6c4e_0_4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2" name="Google Shape;222;g30a39db6c4e_0_40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0a39db6c4e_0_3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9" name="Google Shape;229;g30a39db6c4e_0_39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47b0ae34d9_0_14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g347b0ae34d9_0_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 name="Google Shape;237;g347b0ae34d9_0_1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0a39db6c4e_0_3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30a39db6c4e_0_3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 name="Google Shape;101;g30a39db6c4e_0_3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3ffaa20db6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g33ffaa20db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 name="Google Shape;109;g33ffaa20db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47b0ae34d9_0_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 name="Google Shape;116;g347b0ae34d9_0_5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47b0ae34d9_0_6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347b0ae34d9_0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 name="Google Shape;123;g347b0ae34d9_0_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47b0ae34d9_0_1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g347b0ae34d9_0_1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 name="Google Shape;131;g347b0ae34d9_0_1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47b0ae34d9_0_6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347b0ae34d9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9" name="Google Shape;139;g347b0ae34d9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47b0ae34d9_0_7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g347b0ae34d9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7" name="Google Shape;147;g347b0ae34d9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47b0ae34d9_0_8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g347b0ae34d9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5" name="Google Shape;155;g347b0ae34d9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5"/>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5"/>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9" name="Shape 69"/>
        <p:cNvGrpSpPr/>
        <p:nvPr/>
      </p:nvGrpSpPr>
      <p:grpSpPr>
        <a:xfrm>
          <a:off x="0" y="0"/>
          <a:ext cx="0" cy="0"/>
          <a:chOff x="0" y="0"/>
          <a:chExt cx="0" cy="0"/>
        </a:xfrm>
      </p:grpSpPr>
      <p:sp>
        <p:nvSpPr>
          <p:cNvPr id="70" name="Google Shape;70;p23"/>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3"/>
          <p:cNvSpPr/>
          <p:nvPr>
            <p:ph idx="2" type="pic"/>
          </p:nvPr>
        </p:nvSpPr>
        <p:spPr>
          <a:xfrm>
            <a:off x="3887391" y="987426"/>
            <a:ext cx="4629150" cy="4873625"/>
          </a:xfrm>
          <a:prstGeom prst="rect">
            <a:avLst/>
          </a:prstGeom>
          <a:noFill/>
          <a:ln>
            <a:noFill/>
          </a:ln>
        </p:spPr>
      </p:sp>
      <p:sp>
        <p:nvSpPr>
          <p:cNvPr id="72" name="Google Shape;72;p23"/>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3" name="Google Shape;73;p2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6" name="Shape 76"/>
        <p:cNvGrpSpPr/>
        <p:nvPr/>
      </p:nvGrpSpPr>
      <p:grpSpPr>
        <a:xfrm>
          <a:off x="0" y="0"/>
          <a:ext cx="0" cy="0"/>
          <a:chOff x="0" y="0"/>
          <a:chExt cx="0" cy="0"/>
        </a:xfrm>
      </p:grpSpPr>
      <p:sp>
        <p:nvSpPr>
          <p:cNvPr id="77" name="Google Shape;77;p2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4"/>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2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2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2" name="Shape 82"/>
        <p:cNvGrpSpPr/>
        <p:nvPr/>
      </p:nvGrpSpPr>
      <p:grpSpPr>
        <a:xfrm>
          <a:off x="0" y="0"/>
          <a:ext cx="0" cy="0"/>
          <a:chOff x="0" y="0"/>
          <a:chExt cx="0" cy="0"/>
        </a:xfrm>
      </p:grpSpPr>
      <p:sp>
        <p:nvSpPr>
          <p:cNvPr id="83" name="Google Shape;83;p25"/>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25"/>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2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2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2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8" name="Shape 88"/>
        <p:cNvGrpSpPr/>
        <p:nvPr/>
      </p:nvGrpSpPr>
      <p:grpSpPr>
        <a:xfrm>
          <a:off x="0" y="0"/>
          <a:ext cx="0" cy="0"/>
          <a:chOff x="0" y="0"/>
          <a:chExt cx="0" cy="0"/>
        </a:xfrm>
      </p:grpSpPr>
      <p:sp>
        <p:nvSpPr>
          <p:cNvPr id="89" name="Google Shape;89;g347b0ae34d9_0_51"/>
          <p:cNvSpPr txBox="1"/>
          <p:nvPr>
            <p:ph type="title"/>
          </p:nvPr>
        </p:nvSpPr>
        <p:spPr>
          <a:xfrm>
            <a:off x="311700" y="593367"/>
            <a:ext cx="8520600" cy="763500"/>
          </a:xfrm>
          <a:prstGeom prst="rect">
            <a:avLst/>
          </a:prstGeom>
        </p:spPr>
        <p:txBody>
          <a:bodyPr anchorCtr="0" anchor="ctr" bIns="45700" lIns="91425" spcFirstLastPara="1" rIns="91425" wrap="square" tIns="45700">
            <a:normAutofit/>
          </a:bodyPr>
          <a:lstStyle>
            <a:lvl1pPr lvl="0">
              <a:spcBef>
                <a:spcPts val="0"/>
              </a:spcBef>
              <a:spcAft>
                <a:spcPts val="0"/>
              </a:spcAft>
              <a:buSzPts val="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g347b0ae34d9_0_51"/>
          <p:cNvSpPr txBox="1"/>
          <p:nvPr>
            <p:ph idx="1" type="body"/>
          </p:nvPr>
        </p:nvSpPr>
        <p:spPr>
          <a:xfrm>
            <a:off x="311700" y="1536633"/>
            <a:ext cx="8520600" cy="4555200"/>
          </a:xfrm>
          <a:prstGeom prst="rect">
            <a:avLst/>
          </a:prstGeom>
        </p:spPr>
        <p:txBody>
          <a:bodyPr anchorCtr="0" anchor="t" bIns="45700" lIns="91425" spcFirstLastPara="1" rIns="91425" wrap="square" tIns="45700">
            <a:normAutofit/>
          </a:bodyPr>
          <a:lstStyle>
            <a:lvl1pPr indent="-406400" lvl="0" marL="457200">
              <a:spcBef>
                <a:spcPts val="1000"/>
              </a:spcBef>
              <a:spcAft>
                <a:spcPts val="0"/>
              </a:spcAft>
              <a:buSzPts val="2800"/>
              <a:buChar char="•"/>
              <a:defRPr/>
            </a:lvl1pPr>
            <a:lvl2pPr indent="-381000" lvl="1" marL="914400">
              <a:spcBef>
                <a:spcPts val="500"/>
              </a:spcBef>
              <a:spcAft>
                <a:spcPts val="0"/>
              </a:spcAft>
              <a:buSzPts val="2400"/>
              <a:buChar char="•"/>
              <a:defRPr/>
            </a:lvl2pPr>
            <a:lvl3pPr indent="-355600" lvl="2" marL="1371600">
              <a:spcBef>
                <a:spcPts val="500"/>
              </a:spcBef>
              <a:spcAft>
                <a:spcPts val="0"/>
              </a:spcAft>
              <a:buSzPts val="2000"/>
              <a:buChar char="•"/>
              <a:defRPr/>
            </a:lvl3pPr>
            <a:lvl4pPr indent="-342900" lvl="3" marL="1828800">
              <a:spcBef>
                <a:spcPts val="500"/>
              </a:spcBef>
              <a:spcAft>
                <a:spcPts val="0"/>
              </a:spcAft>
              <a:buSzPts val="1800"/>
              <a:buChar char="•"/>
              <a:defRPr/>
            </a:lvl4pPr>
            <a:lvl5pPr indent="-342900" lvl="4" marL="2286000">
              <a:spcBef>
                <a:spcPts val="500"/>
              </a:spcBef>
              <a:spcAft>
                <a:spcPts val="0"/>
              </a:spcAft>
              <a:buSzPts val="1800"/>
              <a:buChar char="•"/>
              <a:defRPr/>
            </a:lvl5pPr>
            <a:lvl6pPr indent="-342900" lvl="5" marL="2743200">
              <a:spcBef>
                <a:spcPts val="500"/>
              </a:spcBef>
              <a:spcAft>
                <a:spcPts val="0"/>
              </a:spcAft>
              <a:buSzPts val="1800"/>
              <a:buChar char="•"/>
              <a:defRPr/>
            </a:lvl6pPr>
            <a:lvl7pPr indent="-342900" lvl="6" marL="3200400">
              <a:spcBef>
                <a:spcPts val="500"/>
              </a:spcBef>
              <a:spcAft>
                <a:spcPts val="0"/>
              </a:spcAft>
              <a:buSzPts val="1800"/>
              <a:buChar char="•"/>
              <a:defRPr/>
            </a:lvl7pPr>
            <a:lvl8pPr indent="-342900" lvl="7" marL="3657600">
              <a:spcBef>
                <a:spcPts val="500"/>
              </a:spcBef>
              <a:spcAft>
                <a:spcPts val="0"/>
              </a:spcAft>
              <a:buSzPts val="1800"/>
              <a:buChar char="•"/>
              <a:defRPr/>
            </a:lvl8pPr>
            <a:lvl9pPr indent="-342900" lvl="8" marL="4114800">
              <a:spcBef>
                <a:spcPts val="500"/>
              </a:spcBef>
              <a:spcAft>
                <a:spcPts val="0"/>
              </a:spcAft>
              <a:buSzPts val="1800"/>
              <a:buChar char="•"/>
              <a:defRPr/>
            </a:lvl9pPr>
          </a:lstStyle>
          <a:p/>
        </p:txBody>
      </p:sp>
      <p:sp>
        <p:nvSpPr>
          <p:cNvPr id="91" name="Google Shape;91;g347b0ae34d9_0_51"/>
          <p:cNvSpPr txBox="1"/>
          <p:nvPr>
            <p:ph idx="12" type="sldNum"/>
          </p:nvPr>
        </p:nvSpPr>
        <p:spPr>
          <a:xfrm>
            <a:off x="8472458" y="6217622"/>
            <a:ext cx="548700" cy="524700"/>
          </a:xfrm>
          <a:prstGeom prst="rect">
            <a:avLst/>
          </a:prstGeom>
        </p:spPr>
        <p:txBody>
          <a:bodyPr anchorCtr="0" anchor="ctr" bIns="45700" lIns="91425" spcFirstLastPara="1" rIns="91425" wrap="square" tIns="457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6"/>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Title and Content">
    <p:spTree>
      <p:nvGrpSpPr>
        <p:cNvPr id="27" name="Shape 27"/>
        <p:cNvGrpSpPr/>
        <p:nvPr/>
      </p:nvGrpSpPr>
      <p:grpSpPr>
        <a:xfrm>
          <a:off x="0" y="0"/>
          <a:ext cx="0" cy="0"/>
          <a:chOff x="0" y="0"/>
          <a:chExt cx="0" cy="0"/>
        </a:xfrm>
      </p:grpSpPr>
      <p:pic>
        <p:nvPicPr>
          <p:cNvPr id="28" name="Google Shape;28;g153043de55f_0_516"/>
          <p:cNvPicPr preferRelativeResize="0"/>
          <p:nvPr/>
        </p:nvPicPr>
        <p:blipFill rotWithShape="1">
          <a:blip r:embed="rId2">
            <a:alphaModFix/>
          </a:blip>
          <a:srcRect b="0" l="0" r="0" t="0"/>
          <a:stretch/>
        </p:blipFill>
        <p:spPr>
          <a:xfrm>
            <a:off x="0" y="14092"/>
            <a:ext cx="9144000" cy="933450"/>
          </a:xfrm>
          <a:prstGeom prst="rect">
            <a:avLst/>
          </a:prstGeom>
          <a:noFill/>
          <a:ln>
            <a:noFill/>
          </a:ln>
        </p:spPr>
      </p:pic>
      <p:sp>
        <p:nvSpPr>
          <p:cNvPr id="29" name="Google Shape;29;g153043de55f_0_516"/>
          <p:cNvSpPr txBox="1"/>
          <p:nvPr>
            <p:ph type="title"/>
          </p:nvPr>
        </p:nvSpPr>
        <p:spPr>
          <a:xfrm>
            <a:off x="914399" y="156781"/>
            <a:ext cx="8229600" cy="648000"/>
          </a:xfrm>
          <a:prstGeom prst="rect">
            <a:avLst/>
          </a:prstGeom>
          <a:noFill/>
          <a:ln>
            <a:noFill/>
          </a:ln>
        </p:spPr>
        <p:txBody>
          <a:bodyPr anchorCtr="0" anchor="t" bIns="45700" lIns="91425" spcFirstLastPara="1" rIns="91425" wrap="square" tIns="45700">
            <a:normAutofit/>
          </a:bodyPr>
          <a:lstStyle>
            <a:lvl1pPr lvl="0" marR="0" algn="l">
              <a:lnSpc>
                <a:spcPct val="100000"/>
              </a:lnSpc>
              <a:spcBef>
                <a:spcPts val="0"/>
              </a:spcBef>
              <a:spcAft>
                <a:spcPts val="0"/>
              </a:spcAft>
              <a:buClr>
                <a:schemeClr val="lt1"/>
              </a:buClr>
              <a:buSzPts val="3600"/>
              <a:buFont typeface="Calibri"/>
              <a:buNone/>
              <a:defRPr b="0" i="0" sz="3600" u="none" cap="none" strike="noStrike">
                <a:solidFill>
                  <a:schemeClr val="lt1"/>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pic>
        <p:nvPicPr>
          <p:cNvPr id="30" name="Google Shape;30;g153043de55f_0_516"/>
          <p:cNvPicPr preferRelativeResize="0"/>
          <p:nvPr/>
        </p:nvPicPr>
        <p:blipFill rotWithShape="1">
          <a:blip r:embed="rId3">
            <a:alphaModFix/>
          </a:blip>
          <a:srcRect b="0" l="0" r="0" t="0"/>
          <a:stretch/>
        </p:blipFill>
        <p:spPr>
          <a:xfrm>
            <a:off x="94247" y="71242"/>
            <a:ext cx="370877" cy="41208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17"/>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7"/>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4" name="Google Shape;34;p1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1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8"/>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8"/>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1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19"/>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9"/>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19"/>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19"/>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19"/>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1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2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2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2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2" name="Shape 62"/>
        <p:cNvGrpSpPr/>
        <p:nvPr/>
      </p:nvGrpSpPr>
      <p:grpSpPr>
        <a:xfrm>
          <a:off x="0" y="0"/>
          <a:ext cx="0" cy="0"/>
          <a:chOff x="0" y="0"/>
          <a:chExt cx="0" cy="0"/>
        </a:xfrm>
      </p:grpSpPr>
      <p:sp>
        <p:nvSpPr>
          <p:cNvPr id="63" name="Google Shape;63;p22"/>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22"/>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 name="Google Shape;65;p22"/>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6" name="Google Shape;66;p2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2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4"/>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5" name="Shape 95"/>
        <p:cNvGrpSpPr/>
        <p:nvPr/>
      </p:nvGrpSpPr>
      <p:grpSpPr>
        <a:xfrm>
          <a:off x="0" y="0"/>
          <a:ext cx="0" cy="0"/>
          <a:chOff x="0" y="0"/>
          <a:chExt cx="0" cy="0"/>
        </a:xfrm>
      </p:grpSpPr>
      <p:sp>
        <p:nvSpPr>
          <p:cNvPr id="96" name="Google Shape;96;p1"/>
          <p:cNvSpPr txBox="1"/>
          <p:nvPr>
            <p:ph type="ctrTitle"/>
          </p:nvPr>
        </p:nvSpPr>
        <p:spPr>
          <a:xfrm>
            <a:off x="467250" y="4876325"/>
            <a:ext cx="8209500" cy="1264800"/>
          </a:xfrm>
          <a:prstGeom prst="rect">
            <a:avLst/>
          </a:prstGeom>
          <a:solidFill>
            <a:srgbClr val="FFFFFF"/>
          </a:solidFill>
          <a:ln cap="flat" cmpd="sng" w="38100">
            <a:solidFill>
              <a:srgbClr val="404040"/>
            </a:solidFill>
            <a:prstDash val="solid"/>
            <a:miter lim="800000"/>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404040"/>
              </a:buClr>
              <a:buSzPts val="3500"/>
              <a:buFont typeface="Calibri"/>
              <a:buNone/>
            </a:pPr>
            <a:r>
              <a:rPr lang="en-GB" sz="3500">
                <a:solidFill>
                  <a:srgbClr val="404040"/>
                </a:solidFill>
              </a:rPr>
              <a:t>The Language of Attendance</a:t>
            </a:r>
            <a:endParaRPr sz="3500">
              <a:solidFill>
                <a:srgbClr val="404040"/>
              </a:solidFill>
            </a:endParaRPr>
          </a:p>
          <a:p>
            <a:pPr indent="0" lvl="0" marL="0" rtl="0" algn="ctr">
              <a:lnSpc>
                <a:spcPct val="90000"/>
              </a:lnSpc>
              <a:spcBef>
                <a:spcPts val="0"/>
              </a:spcBef>
              <a:spcAft>
                <a:spcPts val="0"/>
              </a:spcAft>
              <a:buClr>
                <a:srgbClr val="404040"/>
              </a:buClr>
              <a:buSzPts val="3500"/>
              <a:buFont typeface="Calibri"/>
              <a:buNone/>
            </a:pPr>
            <a:r>
              <a:rPr lang="en-GB" sz="3500">
                <a:solidFill>
                  <a:srgbClr val="404040"/>
                </a:solidFill>
              </a:rPr>
              <a:t>The Importance of Role Allocation</a:t>
            </a:r>
            <a:endParaRPr sz="3500">
              <a:solidFill>
                <a:srgbClr val="404040"/>
              </a:solidFill>
            </a:endParaRPr>
          </a:p>
        </p:txBody>
      </p:sp>
      <p:pic>
        <p:nvPicPr>
          <p:cNvPr descr="crest  borden stretched ENLARGED" id="97" name="Google Shape;97;p1"/>
          <p:cNvPicPr preferRelativeResize="0"/>
          <p:nvPr/>
        </p:nvPicPr>
        <p:blipFill rotWithShape="1">
          <a:blip r:embed="rId3">
            <a:alphaModFix/>
          </a:blip>
          <a:srcRect b="0" l="0" r="0" t="0"/>
          <a:stretch/>
        </p:blipFill>
        <p:spPr>
          <a:xfrm>
            <a:off x="3133223" y="376055"/>
            <a:ext cx="2877554" cy="394043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1"/>
                                        <p:tgtEl>
                                          <p:spTgt spid="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pic>
        <p:nvPicPr>
          <p:cNvPr id="165" name="Google Shape;165;g347b0ae34d9_0_97"/>
          <p:cNvPicPr preferRelativeResize="0"/>
          <p:nvPr/>
        </p:nvPicPr>
        <p:blipFill rotWithShape="1">
          <a:blip r:embed="rId3">
            <a:alphaModFix/>
          </a:blip>
          <a:srcRect b="16578" l="30648" r="30644" t="16571"/>
          <a:stretch/>
        </p:blipFill>
        <p:spPr>
          <a:xfrm>
            <a:off x="4822100" y="847825"/>
            <a:ext cx="3821450" cy="5696250"/>
          </a:xfrm>
          <a:prstGeom prst="rect">
            <a:avLst/>
          </a:prstGeom>
          <a:noFill/>
          <a:ln>
            <a:noFill/>
          </a:ln>
        </p:spPr>
      </p:pic>
      <p:pic>
        <p:nvPicPr>
          <p:cNvPr id="166" name="Google Shape;166;g347b0ae34d9_0_97"/>
          <p:cNvPicPr preferRelativeResize="0"/>
          <p:nvPr/>
        </p:nvPicPr>
        <p:blipFill rotWithShape="1">
          <a:blip r:embed="rId3">
            <a:alphaModFix/>
          </a:blip>
          <a:srcRect b="16578" l="30648" r="30644" t="16571"/>
          <a:stretch/>
        </p:blipFill>
        <p:spPr>
          <a:xfrm>
            <a:off x="469025" y="847825"/>
            <a:ext cx="3821450" cy="5696250"/>
          </a:xfrm>
          <a:prstGeom prst="rect">
            <a:avLst/>
          </a:prstGeom>
          <a:noFill/>
          <a:ln>
            <a:noFill/>
          </a:ln>
        </p:spPr>
      </p:pic>
      <p:pic>
        <p:nvPicPr>
          <p:cNvPr id="167" name="Google Shape;167;g347b0ae34d9_0_97"/>
          <p:cNvPicPr preferRelativeResize="0"/>
          <p:nvPr/>
        </p:nvPicPr>
        <p:blipFill rotWithShape="1">
          <a:blip r:embed="rId4">
            <a:alphaModFix/>
          </a:blip>
          <a:srcRect b="0" l="0" r="0" t="0"/>
          <a:stretch/>
        </p:blipFill>
        <p:spPr>
          <a:xfrm>
            <a:off x="0" y="0"/>
            <a:ext cx="9144000" cy="847725"/>
          </a:xfrm>
          <a:prstGeom prst="rect">
            <a:avLst/>
          </a:prstGeom>
          <a:noFill/>
          <a:ln>
            <a:noFill/>
          </a:ln>
        </p:spPr>
      </p:pic>
      <p:sp>
        <p:nvSpPr>
          <p:cNvPr id="168" name="Google Shape;168;g347b0ae34d9_0_97"/>
          <p:cNvSpPr txBox="1"/>
          <p:nvPr>
            <p:ph idx="4294967295" type="title"/>
          </p:nvPr>
        </p:nvSpPr>
        <p:spPr>
          <a:xfrm>
            <a:off x="933450" y="60325"/>
            <a:ext cx="7886700" cy="787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GB">
                <a:solidFill>
                  <a:schemeClr val="lt1"/>
                </a:solidFill>
              </a:rPr>
              <a:t>What We Do Now</a:t>
            </a:r>
            <a:endParaRPr>
              <a:solidFill>
                <a:schemeClr val="lt1"/>
              </a:solidFill>
            </a:endParaRPr>
          </a:p>
        </p:txBody>
      </p:sp>
      <p:sp>
        <p:nvSpPr>
          <p:cNvPr id="169" name="Google Shape;169;g347b0ae34d9_0_97"/>
          <p:cNvSpPr txBox="1"/>
          <p:nvPr/>
        </p:nvSpPr>
        <p:spPr>
          <a:xfrm>
            <a:off x="995550" y="1802650"/>
            <a:ext cx="2768400" cy="3786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800">
                <a:solidFill>
                  <a:schemeClr val="dk1"/>
                </a:solidFill>
                <a:latin typeface="Calibri"/>
                <a:ea typeface="Calibri"/>
                <a:cs typeface="Calibri"/>
                <a:sym typeface="Calibri"/>
              </a:rPr>
              <a:t>Dear Parent/ Carer. Last half term, [Inset Forename] missed 0 days of school. </a:t>
            </a:r>
            <a:r>
              <a:rPr lang="en-GB" sz="1800">
                <a:solidFill>
                  <a:schemeClr val="dk1"/>
                </a:solidFill>
                <a:highlight>
                  <a:srgbClr val="FFFF00"/>
                </a:highlight>
                <a:latin typeface="Calibri"/>
                <a:ea typeface="Calibri"/>
                <a:cs typeface="Calibri"/>
                <a:sym typeface="Calibri"/>
              </a:rPr>
              <a:t>Students that consistently attend school are more likely to get better grades in their exams, and have better understanding of content.</a:t>
            </a:r>
            <a:r>
              <a:rPr lang="en-GB" sz="1800">
                <a:solidFill>
                  <a:schemeClr val="dk1"/>
                </a:solidFill>
                <a:latin typeface="Calibri"/>
                <a:ea typeface="Calibri"/>
                <a:cs typeface="Calibri"/>
                <a:sym typeface="Calibri"/>
              </a:rPr>
              <a:t> Thank you for your continued support of his attendance, and </a:t>
            </a:r>
            <a:r>
              <a:rPr lang="en-GB" sz="1800">
                <a:solidFill>
                  <a:schemeClr val="dk1"/>
                </a:solidFill>
                <a:highlight>
                  <a:srgbClr val="00FF00"/>
                </a:highlight>
                <a:latin typeface="Calibri"/>
                <a:ea typeface="Calibri"/>
                <a:cs typeface="Calibri"/>
                <a:sym typeface="Calibri"/>
              </a:rPr>
              <a:t>we are looking forward to another positive half term.</a:t>
            </a:r>
            <a:endParaRPr sz="2100">
              <a:highlight>
                <a:srgbClr val="00FF00"/>
              </a:highlight>
            </a:endParaRPr>
          </a:p>
        </p:txBody>
      </p:sp>
      <p:sp>
        <p:nvSpPr>
          <p:cNvPr id="170" name="Google Shape;170;g347b0ae34d9_0_97"/>
          <p:cNvSpPr txBox="1"/>
          <p:nvPr/>
        </p:nvSpPr>
        <p:spPr>
          <a:xfrm>
            <a:off x="5307975" y="1756450"/>
            <a:ext cx="2849700" cy="3879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600">
                <a:solidFill>
                  <a:schemeClr val="dk1"/>
                </a:solidFill>
                <a:latin typeface="Calibri"/>
                <a:ea typeface="Calibri"/>
                <a:cs typeface="Calibri"/>
                <a:sym typeface="Calibri"/>
              </a:rPr>
              <a:t>Dear Parent/ Carer. Last half term, [Inset Forename] missed 1 day of school. </a:t>
            </a:r>
            <a:r>
              <a:rPr lang="en-GB" sz="1600">
                <a:solidFill>
                  <a:schemeClr val="dk1"/>
                </a:solidFill>
                <a:highlight>
                  <a:srgbClr val="FFFF00"/>
                </a:highlight>
                <a:latin typeface="Calibri"/>
                <a:ea typeface="Calibri"/>
                <a:cs typeface="Calibri"/>
                <a:sym typeface="Calibri"/>
              </a:rPr>
              <a:t>We appreciate that this is far from a large number, but pupils who miss 1 or 2 days a month can fall behind.</a:t>
            </a:r>
            <a:r>
              <a:rPr lang="en-GB" sz="1600">
                <a:solidFill>
                  <a:schemeClr val="dk1"/>
                </a:solidFill>
                <a:latin typeface="Calibri"/>
                <a:ea typeface="Calibri"/>
                <a:cs typeface="Calibri"/>
                <a:sym typeface="Calibri"/>
              </a:rPr>
              <a:t> </a:t>
            </a:r>
            <a:r>
              <a:rPr lang="en-GB" sz="1600">
                <a:solidFill>
                  <a:schemeClr val="dk1"/>
                </a:solidFill>
                <a:highlight>
                  <a:srgbClr val="00FFFF"/>
                </a:highlight>
                <a:latin typeface="Calibri"/>
                <a:ea typeface="Calibri"/>
                <a:cs typeface="Calibri"/>
                <a:sym typeface="Calibri"/>
              </a:rPr>
              <a:t>We also appreciate that there are reasons for his absence, however we have a legal obligation to keep you informed of your son's attendance</a:t>
            </a:r>
            <a:r>
              <a:rPr lang="en-GB" sz="1600">
                <a:solidFill>
                  <a:schemeClr val="dk1"/>
                </a:solidFill>
                <a:latin typeface="Calibri"/>
                <a:ea typeface="Calibri"/>
                <a:cs typeface="Calibri"/>
                <a:sym typeface="Calibri"/>
              </a:rPr>
              <a:t>. </a:t>
            </a:r>
            <a:r>
              <a:rPr lang="en-GB" sz="1600">
                <a:solidFill>
                  <a:schemeClr val="dk1"/>
                </a:solidFill>
                <a:highlight>
                  <a:srgbClr val="00FF00"/>
                </a:highlight>
                <a:latin typeface="Calibri"/>
                <a:ea typeface="Calibri"/>
                <a:cs typeface="Calibri"/>
                <a:sym typeface="Calibri"/>
              </a:rPr>
              <a:t>This half term is a fresh start, and we really appreciate your help in ensuring his attendance stays positive.</a:t>
            </a:r>
            <a:endParaRPr sz="1900">
              <a:highlight>
                <a:srgbClr val="00FF00"/>
              </a:high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id="176" name="Google Shape;176;g347b0ae34d9_0_110"/>
          <p:cNvPicPr preferRelativeResize="0"/>
          <p:nvPr/>
        </p:nvPicPr>
        <p:blipFill rotWithShape="1">
          <a:blip r:embed="rId3">
            <a:alphaModFix/>
          </a:blip>
          <a:srcRect b="16578" l="30648" r="30644" t="16571"/>
          <a:stretch/>
        </p:blipFill>
        <p:spPr>
          <a:xfrm>
            <a:off x="4822100" y="847825"/>
            <a:ext cx="3821450" cy="5696250"/>
          </a:xfrm>
          <a:prstGeom prst="rect">
            <a:avLst/>
          </a:prstGeom>
          <a:noFill/>
          <a:ln>
            <a:noFill/>
          </a:ln>
        </p:spPr>
      </p:pic>
      <p:pic>
        <p:nvPicPr>
          <p:cNvPr id="177" name="Google Shape;177;g347b0ae34d9_0_110"/>
          <p:cNvPicPr preferRelativeResize="0"/>
          <p:nvPr/>
        </p:nvPicPr>
        <p:blipFill rotWithShape="1">
          <a:blip r:embed="rId3">
            <a:alphaModFix/>
          </a:blip>
          <a:srcRect b="16578" l="30648" r="30644" t="16571"/>
          <a:stretch/>
        </p:blipFill>
        <p:spPr>
          <a:xfrm>
            <a:off x="469025" y="847825"/>
            <a:ext cx="3821450" cy="5696250"/>
          </a:xfrm>
          <a:prstGeom prst="rect">
            <a:avLst/>
          </a:prstGeom>
          <a:noFill/>
          <a:ln>
            <a:noFill/>
          </a:ln>
        </p:spPr>
      </p:pic>
      <p:pic>
        <p:nvPicPr>
          <p:cNvPr id="178" name="Google Shape;178;g347b0ae34d9_0_110"/>
          <p:cNvPicPr preferRelativeResize="0"/>
          <p:nvPr/>
        </p:nvPicPr>
        <p:blipFill rotWithShape="1">
          <a:blip r:embed="rId4">
            <a:alphaModFix/>
          </a:blip>
          <a:srcRect b="0" l="0" r="0" t="0"/>
          <a:stretch/>
        </p:blipFill>
        <p:spPr>
          <a:xfrm>
            <a:off x="0" y="0"/>
            <a:ext cx="9144000" cy="847725"/>
          </a:xfrm>
          <a:prstGeom prst="rect">
            <a:avLst/>
          </a:prstGeom>
          <a:noFill/>
          <a:ln>
            <a:noFill/>
          </a:ln>
        </p:spPr>
      </p:pic>
      <p:sp>
        <p:nvSpPr>
          <p:cNvPr id="179" name="Google Shape;179;g347b0ae34d9_0_110"/>
          <p:cNvSpPr txBox="1"/>
          <p:nvPr>
            <p:ph idx="4294967295" type="title"/>
          </p:nvPr>
        </p:nvSpPr>
        <p:spPr>
          <a:xfrm>
            <a:off x="933450" y="60325"/>
            <a:ext cx="7886700" cy="787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GB">
                <a:solidFill>
                  <a:schemeClr val="lt1"/>
                </a:solidFill>
              </a:rPr>
              <a:t>What We Do Now</a:t>
            </a:r>
            <a:endParaRPr>
              <a:solidFill>
                <a:schemeClr val="lt1"/>
              </a:solidFill>
            </a:endParaRPr>
          </a:p>
        </p:txBody>
      </p:sp>
      <p:sp>
        <p:nvSpPr>
          <p:cNvPr id="180" name="Google Shape;180;g347b0ae34d9_0_110"/>
          <p:cNvSpPr txBox="1"/>
          <p:nvPr/>
        </p:nvSpPr>
        <p:spPr>
          <a:xfrm>
            <a:off x="972150" y="1793925"/>
            <a:ext cx="2815200" cy="3879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500">
                <a:solidFill>
                  <a:schemeClr val="dk1"/>
                </a:solidFill>
                <a:latin typeface="Calibri"/>
                <a:ea typeface="Calibri"/>
                <a:cs typeface="Calibri"/>
                <a:sym typeface="Calibri"/>
              </a:rPr>
              <a:t>Dear Parent/ Carer. Last half term, [Inset Forename] missed 2.5 days of school. We appreciate that this is far from a large number, but pupils who miss 1 or 2 days a month can fall behind and </a:t>
            </a:r>
            <a:r>
              <a:rPr lang="en-GB" sz="1500">
                <a:solidFill>
                  <a:schemeClr val="dk1"/>
                </a:solidFill>
                <a:highlight>
                  <a:schemeClr val="accent4"/>
                </a:highlight>
                <a:latin typeface="Calibri"/>
                <a:ea typeface="Calibri"/>
                <a:cs typeface="Calibri"/>
                <a:sym typeface="Calibri"/>
              </a:rPr>
              <a:t>therefore fall into our early </a:t>
            </a:r>
            <a:r>
              <a:rPr lang="en-GB" sz="1500">
                <a:solidFill>
                  <a:schemeClr val="dk1"/>
                </a:solidFill>
                <a:highlight>
                  <a:schemeClr val="accent4"/>
                </a:highlight>
                <a:latin typeface="Calibri"/>
                <a:ea typeface="Calibri"/>
                <a:cs typeface="Calibri"/>
                <a:sym typeface="Calibri"/>
              </a:rPr>
              <a:t>intervention</a:t>
            </a:r>
            <a:r>
              <a:rPr lang="en-GB" sz="1500">
                <a:solidFill>
                  <a:schemeClr val="dk1"/>
                </a:solidFill>
                <a:highlight>
                  <a:schemeClr val="accent4"/>
                </a:highlight>
                <a:latin typeface="Calibri"/>
                <a:ea typeface="Calibri"/>
                <a:cs typeface="Calibri"/>
                <a:sym typeface="Calibri"/>
              </a:rPr>
              <a:t> category</a:t>
            </a:r>
            <a:r>
              <a:rPr lang="en-GB" sz="1500">
                <a:solidFill>
                  <a:schemeClr val="dk1"/>
                </a:solidFill>
                <a:latin typeface="Calibri"/>
                <a:ea typeface="Calibri"/>
                <a:cs typeface="Calibri"/>
                <a:sym typeface="Calibri"/>
              </a:rPr>
              <a:t>. We also appreciate that there are reasons for his absences, however we have a legal obligation to keep you informed of your son's attendance. This half term is a fresh start, and we really appreciate your help in ensuring his attendance stays positive.</a:t>
            </a:r>
            <a:endParaRPr sz="2200"/>
          </a:p>
        </p:txBody>
      </p:sp>
      <p:sp>
        <p:nvSpPr>
          <p:cNvPr id="181" name="Google Shape;181;g347b0ae34d9_0_110"/>
          <p:cNvSpPr txBox="1"/>
          <p:nvPr/>
        </p:nvSpPr>
        <p:spPr>
          <a:xfrm>
            <a:off x="5378025" y="1756450"/>
            <a:ext cx="2709600" cy="3879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500">
                <a:solidFill>
                  <a:schemeClr val="dk1"/>
                </a:solidFill>
                <a:latin typeface="Calibri"/>
                <a:ea typeface="Calibri"/>
                <a:cs typeface="Calibri"/>
                <a:sym typeface="Calibri"/>
              </a:rPr>
              <a:t>Dear Parent/ Carer. Last half term, [Inset Forename] missed 5 days of school. </a:t>
            </a:r>
            <a:r>
              <a:rPr lang="en-GB" sz="1500">
                <a:solidFill>
                  <a:schemeClr val="dk1"/>
                </a:solidFill>
                <a:highlight>
                  <a:schemeClr val="accent4"/>
                </a:highlight>
                <a:latin typeface="Calibri"/>
                <a:ea typeface="Calibri"/>
                <a:cs typeface="Calibri"/>
                <a:sym typeface="Calibri"/>
              </a:rPr>
              <a:t>This currently puts him in the category of a persistent absentee, and pupils in this category are significantly more likely to fall behind and require additional intervention. </a:t>
            </a:r>
            <a:r>
              <a:rPr lang="en-GB" sz="1500">
                <a:solidFill>
                  <a:schemeClr val="dk1"/>
                </a:solidFill>
                <a:latin typeface="Calibri"/>
                <a:ea typeface="Calibri"/>
                <a:cs typeface="Calibri"/>
                <a:sym typeface="Calibri"/>
              </a:rPr>
              <a:t>Whilst we appreciate that there are reasons for this, we have a legal obligation to keep you informed of your son's attendance. This half term is a fresh start, and we really appreciate your help in ensuring his attendance stays positive.</a:t>
            </a:r>
            <a:endParaRPr sz="21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5" name="Shape 185"/>
        <p:cNvGrpSpPr/>
        <p:nvPr/>
      </p:nvGrpSpPr>
      <p:grpSpPr>
        <a:xfrm>
          <a:off x="0" y="0"/>
          <a:ext cx="0" cy="0"/>
          <a:chOff x="0" y="0"/>
          <a:chExt cx="0" cy="0"/>
        </a:xfrm>
      </p:grpSpPr>
      <p:sp>
        <p:nvSpPr>
          <p:cNvPr id="186" name="Google Shape;186;g30a39db6c4e_0_359"/>
          <p:cNvSpPr txBox="1"/>
          <p:nvPr>
            <p:ph type="ctrTitle"/>
          </p:nvPr>
        </p:nvSpPr>
        <p:spPr>
          <a:xfrm>
            <a:off x="467250" y="4876325"/>
            <a:ext cx="8209500" cy="1264800"/>
          </a:xfrm>
          <a:prstGeom prst="rect">
            <a:avLst/>
          </a:prstGeom>
          <a:solidFill>
            <a:srgbClr val="FFFFFF"/>
          </a:solidFill>
          <a:ln cap="flat" cmpd="sng" w="38100">
            <a:solidFill>
              <a:srgbClr val="404040"/>
            </a:solidFill>
            <a:prstDash val="solid"/>
            <a:miter lim="800000"/>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404040"/>
              </a:buClr>
              <a:buSzPts val="3500"/>
              <a:buFont typeface="Calibri"/>
              <a:buNone/>
            </a:pPr>
            <a:r>
              <a:rPr lang="en-GB" sz="3500">
                <a:solidFill>
                  <a:srgbClr val="404040"/>
                </a:solidFill>
              </a:rPr>
              <a:t>The Importance of Role Allocation</a:t>
            </a:r>
            <a:endParaRPr sz="3500">
              <a:solidFill>
                <a:srgbClr val="404040"/>
              </a:solidFill>
            </a:endParaRPr>
          </a:p>
        </p:txBody>
      </p:sp>
      <p:pic>
        <p:nvPicPr>
          <p:cNvPr descr="crest  borden stretched ENLARGED" id="187" name="Google Shape;187;g30a39db6c4e_0_359"/>
          <p:cNvPicPr preferRelativeResize="0"/>
          <p:nvPr/>
        </p:nvPicPr>
        <p:blipFill rotWithShape="1">
          <a:blip r:embed="rId3">
            <a:alphaModFix/>
          </a:blip>
          <a:srcRect b="0" l="0" r="0" t="0"/>
          <a:stretch/>
        </p:blipFill>
        <p:spPr>
          <a:xfrm>
            <a:off x="3133223" y="376055"/>
            <a:ext cx="2877554" cy="394043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1"/>
                                        <p:tgtEl>
                                          <p:spTgt spid="1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g347b0ae34d9_0_134"/>
          <p:cNvPicPr preferRelativeResize="0"/>
          <p:nvPr/>
        </p:nvPicPr>
        <p:blipFill rotWithShape="1">
          <a:blip r:embed="rId3">
            <a:alphaModFix/>
          </a:blip>
          <a:srcRect b="0" l="0" r="0" t="0"/>
          <a:stretch/>
        </p:blipFill>
        <p:spPr>
          <a:xfrm>
            <a:off x="0" y="0"/>
            <a:ext cx="9144000" cy="847725"/>
          </a:xfrm>
          <a:prstGeom prst="rect">
            <a:avLst/>
          </a:prstGeom>
          <a:noFill/>
          <a:ln>
            <a:noFill/>
          </a:ln>
        </p:spPr>
      </p:pic>
      <p:sp>
        <p:nvSpPr>
          <p:cNvPr id="194" name="Google Shape;194;g347b0ae34d9_0_134"/>
          <p:cNvSpPr txBox="1"/>
          <p:nvPr>
            <p:ph idx="4294967295" type="title"/>
          </p:nvPr>
        </p:nvSpPr>
        <p:spPr>
          <a:xfrm>
            <a:off x="933450" y="60325"/>
            <a:ext cx="7886700" cy="787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GB">
                <a:solidFill>
                  <a:schemeClr val="lt1"/>
                </a:solidFill>
              </a:rPr>
              <a:t>Working Together</a:t>
            </a:r>
            <a:endParaRPr>
              <a:solidFill>
                <a:schemeClr val="lt1"/>
              </a:solidFill>
            </a:endParaRPr>
          </a:p>
        </p:txBody>
      </p:sp>
      <p:sp>
        <p:nvSpPr>
          <p:cNvPr id="195" name="Google Shape;195;g347b0ae34d9_0_134"/>
          <p:cNvSpPr txBox="1"/>
          <p:nvPr>
            <p:ph idx="4294967295" type="body"/>
          </p:nvPr>
        </p:nvSpPr>
        <p:spPr>
          <a:xfrm>
            <a:off x="138150" y="986775"/>
            <a:ext cx="8871000" cy="55458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None/>
            </a:pPr>
            <a:r>
              <a:rPr lang="en-GB" sz="3400"/>
              <a:t>All schools have a continuing responsibility to proactively manage and improve attendance across their school community. As set out in chapter 1, attendance is the essential foundation to positive outcomes for all pupils including their safeguarding and welfare and should therefore be seen as everyone’s responsibility in school. </a:t>
            </a:r>
            <a:r>
              <a:rPr lang="en-GB" sz="3400">
                <a:highlight>
                  <a:srgbClr val="FFFF00"/>
                </a:highlight>
              </a:rPr>
              <a:t>That starts with the senior attendance champion on the school’s leadership team, but includes all school staff.</a:t>
            </a:r>
            <a:endParaRPr sz="3400">
              <a:highlight>
                <a:srgbClr val="FFFF00"/>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9" name="Shape 199"/>
        <p:cNvGrpSpPr/>
        <p:nvPr/>
      </p:nvGrpSpPr>
      <p:grpSpPr>
        <a:xfrm>
          <a:off x="0" y="0"/>
          <a:ext cx="0" cy="0"/>
          <a:chOff x="0" y="0"/>
          <a:chExt cx="0" cy="0"/>
        </a:xfrm>
      </p:grpSpPr>
      <p:pic>
        <p:nvPicPr>
          <p:cNvPr id="200" name="Google Shape;200;g30a39db6c4e_0_380"/>
          <p:cNvPicPr preferRelativeResize="0"/>
          <p:nvPr/>
        </p:nvPicPr>
        <p:blipFill rotWithShape="1">
          <a:blip r:embed="rId3">
            <a:alphaModFix/>
          </a:blip>
          <a:srcRect b="0" l="0" r="0" t="0"/>
          <a:stretch/>
        </p:blipFill>
        <p:spPr>
          <a:xfrm>
            <a:off x="0" y="0"/>
            <a:ext cx="9144000" cy="847725"/>
          </a:xfrm>
          <a:prstGeom prst="rect">
            <a:avLst/>
          </a:prstGeom>
          <a:noFill/>
          <a:ln>
            <a:noFill/>
          </a:ln>
        </p:spPr>
      </p:pic>
      <p:sp>
        <p:nvSpPr>
          <p:cNvPr id="201" name="Google Shape;201;g30a39db6c4e_0_380"/>
          <p:cNvSpPr txBox="1"/>
          <p:nvPr>
            <p:ph type="title"/>
          </p:nvPr>
        </p:nvSpPr>
        <p:spPr>
          <a:xfrm>
            <a:off x="857250" y="60325"/>
            <a:ext cx="7886700" cy="7674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GB">
                <a:solidFill>
                  <a:schemeClr val="lt1"/>
                </a:solidFill>
              </a:rPr>
              <a:t>Our School</a:t>
            </a:r>
            <a:endParaRPr>
              <a:solidFill>
                <a:schemeClr val="lt1"/>
              </a:solidFill>
            </a:endParaRPr>
          </a:p>
        </p:txBody>
      </p:sp>
      <p:graphicFrame>
        <p:nvGraphicFramePr>
          <p:cNvPr id="202" name="Google Shape;202;g30a39db6c4e_0_380"/>
          <p:cNvGraphicFramePr/>
          <p:nvPr/>
        </p:nvGraphicFramePr>
        <p:xfrm>
          <a:off x="390238" y="1732850"/>
          <a:ext cx="3000000" cy="3000000"/>
        </p:xfrm>
        <a:graphic>
          <a:graphicData uri="http://schemas.openxmlformats.org/drawingml/2006/table">
            <a:tbl>
              <a:tblPr>
                <a:noFill/>
                <a:tableStyleId>{E21718F6-D39A-4DE7-BBE8-1E7A7EDFB0EA}</a:tableStyleId>
              </a:tblPr>
              <a:tblGrid>
                <a:gridCol w="1673550"/>
                <a:gridCol w="1916725"/>
                <a:gridCol w="4773250"/>
              </a:tblGrid>
              <a:tr h="12700">
                <a:tc>
                  <a:txBody>
                    <a:bodyPr/>
                    <a:lstStyle/>
                    <a:p>
                      <a:pPr indent="0" lvl="0" marL="0" marR="0" rtl="0" algn="l">
                        <a:lnSpc>
                          <a:spcPct val="100000"/>
                        </a:lnSpc>
                        <a:spcBef>
                          <a:spcPts val="0"/>
                        </a:spcBef>
                        <a:spcAft>
                          <a:spcPts val="0"/>
                        </a:spcAft>
                        <a:buClr>
                          <a:srgbClr val="000000"/>
                        </a:buClr>
                        <a:buSzPts val="2100"/>
                        <a:buFont typeface="Arial"/>
                        <a:buNone/>
                      </a:pPr>
                      <a:r>
                        <a:rPr lang="en-GB" sz="2100" u="none" cap="none" strike="noStrike"/>
                        <a:t>Percentage</a:t>
                      </a:r>
                      <a:endParaRPr sz="2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2100"/>
                        <a:buFont typeface="Arial"/>
                        <a:buNone/>
                      </a:pPr>
                      <a:r>
                        <a:rPr lang="en-GB" sz="2100" u="none" cap="none" strike="noStrike"/>
                        <a:t>School Action</a:t>
                      </a:r>
                      <a:endParaRPr sz="2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2100"/>
                        <a:buFont typeface="Arial"/>
                        <a:buNone/>
                      </a:pPr>
                      <a:r>
                        <a:rPr lang="en-GB" sz="2100" u="none" cap="none" strike="noStrike"/>
                        <a:t>Promotion</a:t>
                      </a:r>
                      <a:endParaRPr sz="2100" u="none" cap="none" strike="noStrike"/>
                    </a:p>
                  </a:txBody>
                  <a:tcPr marT="63500" marB="63500" marR="63500" marL="63500"/>
                </a:tc>
              </a:tr>
              <a:tr h="12700">
                <a:tc>
                  <a:txBody>
                    <a:bodyPr/>
                    <a:lstStyle/>
                    <a:p>
                      <a:pPr indent="0" lvl="0" marL="0" marR="0" rtl="0" algn="l">
                        <a:lnSpc>
                          <a:spcPct val="100000"/>
                        </a:lnSpc>
                        <a:spcBef>
                          <a:spcPts val="0"/>
                        </a:spcBef>
                        <a:spcAft>
                          <a:spcPts val="0"/>
                        </a:spcAft>
                        <a:buClr>
                          <a:srgbClr val="000000"/>
                        </a:buClr>
                        <a:buSzPts val="2100"/>
                        <a:buFont typeface="Arial"/>
                        <a:buNone/>
                      </a:pPr>
                      <a:r>
                        <a:rPr lang="en-GB" sz="2100" u="none" cap="none" strike="noStrike"/>
                        <a:t>95-100%</a:t>
                      </a:r>
                      <a:endParaRPr sz="2100" u="none" cap="none" strike="noStrike"/>
                    </a:p>
                  </a:txBody>
                  <a:tcPr marT="63500" marB="63500" marR="63500" marL="63500">
                    <a:solidFill>
                      <a:srgbClr val="6AA84F"/>
                    </a:solidFill>
                  </a:tcPr>
                </a:tc>
                <a:tc>
                  <a:txBody>
                    <a:bodyPr/>
                    <a:lstStyle/>
                    <a:p>
                      <a:pPr indent="0" lvl="0" marL="0" marR="0" rtl="0" algn="l">
                        <a:lnSpc>
                          <a:spcPct val="100000"/>
                        </a:lnSpc>
                        <a:spcBef>
                          <a:spcPts val="0"/>
                        </a:spcBef>
                        <a:spcAft>
                          <a:spcPts val="0"/>
                        </a:spcAft>
                        <a:buClr>
                          <a:srgbClr val="000000"/>
                        </a:buClr>
                        <a:buSzPts val="2100"/>
                        <a:buFont typeface="Arial"/>
                        <a:buNone/>
                      </a:pPr>
                      <a:r>
                        <a:rPr lang="en-GB" sz="2100" u="none" cap="none" strike="noStrike"/>
                        <a:t>Prevention</a:t>
                      </a:r>
                      <a:endParaRPr sz="2100" u="none" cap="none" strike="noStrike"/>
                    </a:p>
                  </a:txBody>
                  <a:tcPr marT="63500" marB="63500" marR="63500" marL="63500">
                    <a:solidFill>
                      <a:srgbClr val="6AA84F"/>
                    </a:solidFill>
                  </a:tcPr>
                </a:tc>
                <a:tc>
                  <a:txBody>
                    <a:bodyPr/>
                    <a:lstStyle/>
                    <a:p>
                      <a:pPr indent="-361950" lvl="0" marL="457200" marR="0" rtl="0" algn="l">
                        <a:lnSpc>
                          <a:spcPct val="100000"/>
                        </a:lnSpc>
                        <a:spcBef>
                          <a:spcPts val="0"/>
                        </a:spcBef>
                        <a:spcAft>
                          <a:spcPts val="0"/>
                        </a:spcAft>
                        <a:buClr>
                          <a:srgbClr val="000000"/>
                        </a:buClr>
                        <a:buSzPts val="2100"/>
                        <a:buFont typeface="Arial"/>
                        <a:buChar char="●"/>
                      </a:pPr>
                      <a:r>
                        <a:rPr lang="en-GB" sz="2100" u="none" cap="none" strike="noStrike"/>
                        <a:t>Monitoring by Form Tutor</a:t>
                      </a:r>
                      <a:endParaRPr sz="2100" u="none" cap="none" strike="noStrike"/>
                    </a:p>
                    <a:p>
                      <a:pPr indent="-361950" lvl="0" marL="457200" marR="0" rtl="0" algn="l">
                        <a:lnSpc>
                          <a:spcPct val="100000"/>
                        </a:lnSpc>
                        <a:spcBef>
                          <a:spcPts val="0"/>
                        </a:spcBef>
                        <a:spcAft>
                          <a:spcPts val="0"/>
                        </a:spcAft>
                        <a:buClr>
                          <a:srgbClr val="000000"/>
                        </a:buClr>
                        <a:buSzPts val="2100"/>
                        <a:buFont typeface="Arial"/>
                        <a:buChar char="●"/>
                      </a:pPr>
                      <a:r>
                        <a:rPr lang="en-GB" sz="2100" u="none" cap="none" strike="noStrike"/>
                        <a:t>Displays regarding attendance are updated regularly</a:t>
                      </a:r>
                      <a:endParaRPr sz="2100" u="none" cap="none" strike="noStrike"/>
                    </a:p>
                    <a:p>
                      <a:pPr indent="-361950" lvl="0" marL="457200" marR="0" rtl="0" algn="l">
                        <a:lnSpc>
                          <a:spcPct val="100000"/>
                        </a:lnSpc>
                        <a:spcBef>
                          <a:spcPts val="0"/>
                        </a:spcBef>
                        <a:spcAft>
                          <a:spcPts val="0"/>
                        </a:spcAft>
                        <a:buClr>
                          <a:srgbClr val="000000"/>
                        </a:buClr>
                        <a:buSzPts val="2100"/>
                        <a:buFont typeface="Arial"/>
                        <a:buChar char="●"/>
                      </a:pPr>
                      <a:r>
                        <a:rPr lang="en-GB" sz="2100" u="none" cap="none" strike="noStrike"/>
                        <a:t>Attendance messages half-termly</a:t>
                      </a:r>
                      <a:endParaRPr sz="2100" u="none" cap="none" strike="noStrike"/>
                    </a:p>
                    <a:p>
                      <a:pPr indent="-361950" lvl="0" marL="457200" marR="0" rtl="0" algn="l">
                        <a:lnSpc>
                          <a:spcPct val="100000"/>
                        </a:lnSpc>
                        <a:spcBef>
                          <a:spcPts val="0"/>
                        </a:spcBef>
                        <a:spcAft>
                          <a:spcPts val="0"/>
                        </a:spcAft>
                        <a:buClr>
                          <a:srgbClr val="000000"/>
                        </a:buClr>
                        <a:buSzPts val="2100"/>
                        <a:buFont typeface="Arial"/>
                        <a:buChar char="●"/>
                      </a:pPr>
                      <a:r>
                        <a:rPr lang="en-GB" sz="2100" u="none" cap="none" strike="noStrike"/>
                        <a:t>Attendance data is shared weekly during form time</a:t>
                      </a:r>
                      <a:endParaRPr sz="2100" u="none" cap="none" strike="noStrike"/>
                    </a:p>
                    <a:p>
                      <a:pPr indent="-361950" lvl="0" marL="457200" marR="0" rtl="0" algn="l">
                        <a:lnSpc>
                          <a:spcPct val="100000"/>
                        </a:lnSpc>
                        <a:spcBef>
                          <a:spcPts val="0"/>
                        </a:spcBef>
                        <a:spcAft>
                          <a:spcPts val="0"/>
                        </a:spcAft>
                        <a:buClr>
                          <a:srgbClr val="000000"/>
                        </a:buClr>
                        <a:buSzPts val="2100"/>
                        <a:buFont typeface="Arial"/>
                        <a:buChar char="●"/>
                      </a:pPr>
                      <a:r>
                        <a:rPr lang="en-GB" sz="2100" u="none" cap="none" strike="noStrike"/>
                        <a:t>Rewards are given on a termly basis for those with good or improved attendance</a:t>
                      </a:r>
                      <a:endParaRPr sz="2100" u="none" cap="none" strike="noStrike"/>
                    </a:p>
                    <a:p>
                      <a:pPr indent="-361950" lvl="0" marL="457200" marR="0" rtl="0" algn="l">
                        <a:lnSpc>
                          <a:spcPct val="100000"/>
                        </a:lnSpc>
                        <a:spcBef>
                          <a:spcPts val="0"/>
                        </a:spcBef>
                        <a:spcAft>
                          <a:spcPts val="0"/>
                        </a:spcAft>
                        <a:buClr>
                          <a:srgbClr val="000000"/>
                        </a:buClr>
                        <a:buSzPts val="2100"/>
                        <a:buFont typeface="Arial"/>
                        <a:buChar char="●"/>
                      </a:pPr>
                      <a:r>
                        <a:rPr lang="en-GB" sz="2100" u="none" cap="none" strike="noStrike"/>
                        <a:t>Termly newsletter update</a:t>
                      </a:r>
                      <a:endParaRPr sz="2100" u="none" cap="none" strike="noStrike"/>
                    </a:p>
                    <a:p>
                      <a:pPr indent="-361950" lvl="0" marL="457200" marR="0" rtl="0" algn="l">
                        <a:lnSpc>
                          <a:spcPct val="100000"/>
                        </a:lnSpc>
                        <a:spcBef>
                          <a:spcPts val="0"/>
                        </a:spcBef>
                        <a:spcAft>
                          <a:spcPts val="0"/>
                        </a:spcAft>
                        <a:buClr>
                          <a:srgbClr val="000000"/>
                        </a:buClr>
                        <a:buSzPts val="2100"/>
                        <a:buFont typeface="Arial"/>
                        <a:buChar char="●"/>
                      </a:pPr>
                      <a:r>
                        <a:rPr lang="en-GB" sz="2100" u="none" cap="none" strike="noStrike"/>
                        <a:t>Late procedures</a:t>
                      </a:r>
                      <a:endParaRPr sz="2100" u="none" cap="none" strike="noStrike"/>
                    </a:p>
                    <a:p>
                      <a:pPr indent="-361950" lvl="0" marL="457200" marR="0" rtl="0" algn="l">
                        <a:lnSpc>
                          <a:spcPct val="100000"/>
                        </a:lnSpc>
                        <a:spcBef>
                          <a:spcPts val="0"/>
                        </a:spcBef>
                        <a:spcAft>
                          <a:spcPts val="0"/>
                        </a:spcAft>
                        <a:buClr>
                          <a:srgbClr val="000000"/>
                        </a:buClr>
                        <a:buSzPts val="2100"/>
                        <a:buFont typeface="Arial"/>
                        <a:buChar char="●"/>
                      </a:pPr>
                      <a:r>
                        <a:rPr lang="en-GB" sz="2100" u="none" cap="none" strike="noStrike"/>
                        <a:t>Breakfast club</a:t>
                      </a:r>
                      <a:endParaRPr sz="2100" u="none" cap="none" strike="noStrike"/>
                    </a:p>
                  </a:txBody>
                  <a:tcPr marT="63500" marB="63500" marR="63500" marL="63500">
                    <a:solidFill>
                      <a:srgbClr val="6AA84F"/>
                    </a:solidFill>
                  </a:tcPr>
                </a:tc>
              </a:tr>
            </a:tbl>
          </a:graphicData>
        </a:graphic>
      </p:graphicFrame>
      <p:sp>
        <p:nvSpPr>
          <p:cNvPr id="203" name="Google Shape;203;g30a39db6c4e_0_380"/>
          <p:cNvSpPr txBox="1"/>
          <p:nvPr/>
        </p:nvSpPr>
        <p:spPr>
          <a:xfrm>
            <a:off x="496075" y="983425"/>
            <a:ext cx="8151900" cy="635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rPr b="0" i="0" lang="en-GB" sz="2900" u="none" cap="none" strike="noStrike">
                <a:solidFill>
                  <a:schemeClr val="dk1"/>
                </a:solidFill>
                <a:latin typeface="Calibri"/>
                <a:ea typeface="Calibri"/>
                <a:cs typeface="Calibri"/>
                <a:sym typeface="Calibri"/>
              </a:rPr>
              <a:t>Legal Duty to Promote Attendance</a:t>
            </a:r>
            <a:endParaRPr b="0" i="0" sz="29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7" name="Shape 207"/>
        <p:cNvGrpSpPr/>
        <p:nvPr/>
      </p:nvGrpSpPr>
      <p:grpSpPr>
        <a:xfrm>
          <a:off x="0" y="0"/>
          <a:ext cx="0" cy="0"/>
          <a:chOff x="0" y="0"/>
          <a:chExt cx="0" cy="0"/>
        </a:xfrm>
      </p:grpSpPr>
      <p:pic>
        <p:nvPicPr>
          <p:cNvPr id="208" name="Google Shape;208;g30a39db6c4e_0_419"/>
          <p:cNvPicPr preferRelativeResize="0"/>
          <p:nvPr/>
        </p:nvPicPr>
        <p:blipFill rotWithShape="1">
          <a:blip r:embed="rId3">
            <a:alphaModFix/>
          </a:blip>
          <a:srcRect b="0" l="0" r="0" t="0"/>
          <a:stretch/>
        </p:blipFill>
        <p:spPr>
          <a:xfrm>
            <a:off x="0" y="0"/>
            <a:ext cx="9144000" cy="847725"/>
          </a:xfrm>
          <a:prstGeom prst="rect">
            <a:avLst/>
          </a:prstGeom>
          <a:noFill/>
          <a:ln>
            <a:noFill/>
          </a:ln>
        </p:spPr>
      </p:pic>
      <p:sp>
        <p:nvSpPr>
          <p:cNvPr id="209" name="Google Shape;209;g30a39db6c4e_0_419"/>
          <p:cNvSpPr txBox="1"/>
          <p:nvPr>
            <p:ph type="title"/>
          </p:nvPr>
        </p:nvSpPr>
        <p:spPr>
          <a:xfrm>
            <a:off x="857250" y="60325"/>
            <a:ext cx="7886700" cy="7674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GB">
                <a:solidFill>
                  <a:schemeClr val="lt1"/>
                </a:solidFill>
              </a:rPr>
              <a:t>Our School</a:t>
            </a:r>
            <a:endParaRPr>
              <a:solidFill>
                <a:schemeClr val="lt1"/>
              </a:solidFill>
            </a:endParaRPr>
          </a:p>
        </p:txBody>
      </p:sp>
      <p:graphicFrame>
        <p:nvGraphicFramePr>
          <p:cNvPr id="210" name="Google Shape;210;g30a39db6c4e_0_419"/>
          <p:cNvGraphicFramePr/>
          <p:nvPr/>
        </p:nvGraphicFramePr>
        <p:xfrm>
          <a:off x="496050" y="1936250"/>
          <a:ext cx="3000000" cy="3000000"/>
        </p:xfrm>
        <a:graphic>
          <a:graphicData uri="http://schemas.openxmlformats.org/drawingml/2006/table">
            <a:tbl>
              <a:tblPr>
                <a:noFill/>
                <a:tableStyleId>{E21718F6-D39A-4DE7-BBE8-1E7A7EDFB0EA}</a:tableStyleId>
              </a:tblPr>
              <a:tblGrid>
                <a:gridCol w="1747725"/>
                <a:gridCol w="1750425"/>
                <a:gridCol w="4653750"/>
              </a:tblGrid>
              <a:tr h="12700">
                <a:tc>
                  <a:txBody>
                    <a:bodyPr/>
                    <a:lstStyle/>
                    <a:p>
                      <a:pPr indent="0" lvl="0" marL="0" marR="0" rtl="0" algn="l">
                        <a:lnSpc>
                          <a:spcPct val="100000"/>
                        </a:lnSpc>
                        <a:spcBef>
                          <a:spcPts val="0"/>
                        </a:spcBef>
                        <a:spcAft>
                          <a:spcPts val="0"/>
                        </a:spcAft>
                        <a:buClr>
                          <a:srgbClr val="000000"/>
                        </a:buClr>
                        <a:buSzPts val="2100"/>
                        <a:buFont typeface="Arial"/>
                        <a:buNone/>
                      </a:pPr>
                      <a:r>
                        <a:rPr lang="en-GB" sz="2100" u="none" cap="none" strike="noStrike"/>
                        <a:t>Percentage</a:t>
                      </a:r>
                      <a:endParaRPr sz="2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2100"/>
                        <a:buFont typeface="Arial"/>
                        <a:buNone/>
                      </a:pPr>
                      <a:r>
                        <a:rPr lang="en-GB" sz="2100" u="none" cap="none" strike="noStrike"/>
                        <a:t>School Action</a:t>
                      </a:r>
                      <a:endParaRPr sz="2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2100"/>
                        <a:buFont typeface="Arial"/>
                        <a:buNone/>
                      </a:pPr>
                      <a:r>
                        <a:rPr lang="en-GB" sz="2100" u="none" cap="none" strike="noStrike"/>
                        <a:t>Promotion</a:t>
                      </a:r>
                      <a:endParaRPr sz="2100" u="none" cap="none" strike="noStrike"/>
                    </a:p>
                  </a:txBody>
                  <a:tcPr marT="63500" marB="63500" marR="63500" marL="63500"/>
                </a:tc>
              </a:tr>
              <a:tr h="12700">
                <a:tc>
                  <a:txBody>
                    <a:bodyPr/>
                    <a:lstStyle/>
                    <a:p>
                      <a:pPr indent="0" lvl="0" marL="0" marR="0" rtl="0" algn="l">
                        <a:lnSpc>
                          <a:spcPct val="100000"/>
                        </a:lnSpc>
                        <a:spcBef>
                          <a:spcPts val="0"/>
                        </a:spcBef>
                        <a:spcAft>
                          <a:spcPts val="0"/>
                        </a:spcAft>
                        <a:buClr>
                          <a:srgbClr val="000000"/>
                        </a:buClr>
                        <a:buSzPts val="2100"/>
                        <a:buFont typeface="Arial"/>
                        <a:buNone/>
                      </a:pPr>
                      <a:r>
                        <a:rPr lang="en-GB" sz="2100" u="none" cap="none" strike="noStrike"/>
                        <a:t>90-95%</a:t>
                      </a:r>
                      <a:endParaRPr sz="2100" u="none" cap="none" strike="noStrike"/>
                    </a:p>
                  </a:txBody>
                  <a:tcPr marT="63500" marB="63500" marR="63500" marL="63500">
                    <a:solidFill>
                      <a:srgbClr val="FFD966"/>
                    </a:solidFill>
                  </a:tcPr>
                </a:tc>
                <a:tc>
                  <a:txBody>
                    <a:bodyPr/>
                    <a:lstStyle/>
                    <a:p>
                      <a:pPr indent="0" lvl="0" marL="0" marR="0" rtl="0" algn="l">
                        <a:lnSpc>
                          <a:spcPct val="100000"/>
                        </a:lnSpc>
                        <a:spcBef>
                          <a:spcPts val="0"/>
                        </a:spcBef>
                        <a:spcAft>
                          <a:spcPts val="0"/>
                        </a:spcAft>
                        <a:buClr>
                          <a:srgbClr val="000000"/>
                        </a:buClr>
                        <a:buSzPts val="2100"/>
                        <a:buFont typeface="Arial"/>
                        <a:buNone/>
                      </a:pPr>
                      <a:r>
                        <a:rPr lang="en-GB" sz="2100" u="none" cap="none" strike="noStrike"/>
                        <a:t>Early Intervention</a:t>
                      </a:r>
                      <a:endParaRPr sz="2100" u="none" cap="none" strike="noStrike"/>
                    </a:p>
                  </a:txBody>
                  <a:tcPr marT="63500" marB="63500" marR="63500" marL="63500">
                    <a:solidFill>
                      <a:srgbClr val="FFD966"/>
                    </a:solidFill>
                  </a:tcPr>
                </a:tc>
                <a:tc>
                  <a:txBody>
                    <a:bodyPr/>
                    <a:lstStyle/>
                    <a:p>
                      <a:pPr indent="0" lvl="0" marL="0" marR="0" rtl="0" algn="l">
                        <a:lnSpc>
                          <a:spcPct val="100000"/>
                        </a:lnSpc>
                        <a:spcBef>
                          <a:spcPts val="0"/>
                        </a:spcBef>
                        <a:spcAft>
                          <a:spcPts val="0"/>
                        </a:spcAft>
                        <a:buClr>
                          <a:srgbClr val="000000"/>
                        </a:buClr>
                        <a:buSzPts val="2100"/>
                        <a:buFont typeface="Arial"/>
                        <a:buNone/>
                      </a:pPr>
                      <a:r>
                        <a:rPr lang="en-GB" sz="2100" u="none" cap="none" strike="noStrike"/>
                        <a:t>As above, alongside:</a:t>
                      </a:r>
                      <a:endParaRPr sz="2100" u="none" cap="none" strike="noStrike"/>
                    </a:p>
                    <a:p>
                      <a:pPr indent="-361950" lvl="0" marL="457200" marR="0" rtl="0" algn="l">
                        <a:lnSpc>
                          <a:spcPct val="100000"/>
                        </a:lnSpc>
                        <a:spcBef>
                          <a:spcPts val="0"/>
                        </a:spcBef>
                        <a:spcAft>
                          <a:spcPts val="0"/>
                        </a:spcAft>
                        <a:buClr>
                          <a:srgbClr val="000000"/>
                        </a:buClr>
                        <a:buSzPts val="2100"/>
                        <a:buFont typeface="Arial"/>
                        <a:buChar char="●"/>
                      </a:pPr>
                      <a:r>
                        <a:rPr lang="en-GB" sz="2100" u="none" cap="none" strike="noStrike"/>
                        <a:t>Monitoring by Head of Year</a:t>
                      </a:r>
                      <a:endParaRPr sz="2100" u="none" cap="none" strike="noStrike"/>
                    </a:p>
                    <a:p>
                      <a:pPr indent="-361950" lvl="0" marL="457200" marR="0" rtl="0" algn="l">
                        <a:lnSpc>
                          <a:spcPct val="100000"/>
                        </a:lnSpc>
                        <a:spcBef>
                          <a:spcPts val="0"/>
                        </a:spcBef>
                        <a:spcAft>
                          <a:spcPts val="0"/>
                        </a:spcAft>
                        <a:buClr>
                          <a:srgbClr val="000000"/>
                        </a:buClr>
                        <a:buSzPts val="2100"/>
                        <a:buFont typeface="Arial"/>
                        <a:buChar char="●"/>
                      </a:pPr>
                      <a:r>
                        <a:rPr lang="en-GB" sz="2100" u="none" cap="none" strike="noStrike"/>
                        <a:t>Parental meetings with Heads of Year</a:t>
                      </a:r>
                      <a:endParaRPr sz="2100" u="none" cap="none" strike="noStrike"/>
                    </a:p>
                    <a:p>
                      <a:pPr indent="-361950" lvl="0" marL="457200" marR="0" rtl="0" algn="l">
                        <a:lnSpc>
                          <a:spcPct val="100000"/>
                        </a:lnSpc>
                        <a:spcBef>
                          <a:spcPts val="0"/>
                        </a:spcBef>
                        <a:spcAft>
                          <a:spcPts val="0"/>
                        </a:spcAft>
                        <a:buClr>
                          <a:srgbClr val="000000"/>
                        </a:buClr>
                        <a:buSzPts val="2100"/>
                        <a:buFont typeface="Arial"/>
                        <a:buChar char="●"/>
                      </a:pPr>
                      <a:r>
                        <a:rPr lang="en-GB" sz="2100" u="none" cap="none" strike="noStrike"/>
                        <a:t>Penalty notices</a:t>
                      </a:r>
                      <a:endParaRPr sz="2100" u="none" cap="none" strike="noStrike"/>
                    </a:p>
                    <a:p>
                      <a:pPr indent="-361950" lvl="0" marL="457200" marR="0" rtl="0" algn="l">
                        <a:lnSpc>
                          <a:spcPct val="100000"/>
                        </a:lnSpc>
                        <a:spcBef>
                          <a:spcPts val="0"/>
                        </a:spcBef>
                        <a:spcAft>
                          <a:spcPts val="0"/>
                        </a:spcAft>
                        <a:buClr>
                          <a:srgbClr val="000000"/>
                        </a:buClr>
                        <a:buSzPts val="2100"/>
                        <a:buFont typeface="Arial"/>
                        <a:buChar char="●"/>
                      </a:pPr>
                      <a:r>
                        <a:rPr lang="en-GB" sz="2100" u="none" cap="none" strike="noStrike"/>
                        <a:t>Attendance letters</a:t>
                      </a:r>
                      <a:endParaRPr sz="2100" u="none" cap="none" strike="noStrike"/>
                    </a:p>
                    <a:p>
                      <a:pPr indent="-361950" lvl="0" marL="457200" marR="0" rtl="0" algn="l">
                        <a:lnSpc>
                          <a:spcPct val="100000"/>
                        </a:lnSpc>
                        <a:spcBef>
                          <a:spcPts val="0"/>
                        </a:spcBef>
                        <a:spcAft>
                          <a:spcPts val="0"/>
                        </a:spcAft>
                        <a:buClr>
                          <a:srgbClr val="000000"/>
                        </a:buClr>
                        <a:buSzPts val="2100"/>
                        <a:buFont typeface="Arial"/>
                        <a:buChar char="●"/>
                      </a:pPr>
                      <a:r>
                        <a:rPr lang="en-GB" sz="2100" u="none" cap="none" strike="noStrike"/>
                        <a:t>Attendance support plan</a:t>
                      </a:r>
                      <a:endParaRPr sz="2100" u="none" cap="none" strike="noStrike"/>
                    </a:p>
                    <a:p>
                      <a:pPr indent="-361950" lvl="0" marL="457200" marR="0" rtl="0" algn="l">
                        <a:lnSpc>
                          <a:spcPct val="100000"/>
                        </a:lnSpc>
                        <a:spcBef>
                          <a:spcPts val="0"/>
                        </a:spcBef>
                        <a:spcAft>
                          <a:spcPts val="0"/>
                        </a:spcAft>
                        <a:buClr>
                          <a:srgbClr val="000000"/>
                        </a:buClr>
                        <a:buSzPts val="2100"/>
                        <a:buFont typeface="Arial"/>
                        <a:buChar char="●"/>
                      </a:pPr>
                      <a:r>
                        <a:rPr lang="en-GB" sz="2100" u="none" cap="none" strike="noStrike"/>
                        <a:t>In-school support such as peer-mentoring, School Welfare Officer or pastoral interventions.</a:t>
                      </a:r>
                      <a:endParaRPr sz="2100" u="none" cap="none" strike="noStrike"/>
                    </a:p>
                  </a:txBody>
                  <a:tcPr marT="63500" marB="63500" marR="63500" marL="63500">
                    <a:solidFill>
                      <a:srgbClr val="FFD966"/>
                    </a:solidFill>
                  </a:tcPr>
                </a:tc>
              </a:tr>
            </a:tbl>
          </a:graphicData>
        </a:graphic>
      </p:graphicFrame>
      <p:sp>
        <p:nvSpPr>
          <p:cNvPr id="211" name="Google Shape;211;g30a39db6c4e_0_419"/>
          <p:cNvSpPr txBox="1"/>
          <p:nvPr/>
        </p:nvSpPr>
        <p:spPr>
          <a:xfrm>
            <a:off x="496075" y="983425"/>
            <a:ext cx="8151900" cy="635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rPr b="0" i="0" lang="en-GB" sz="2900" u="none" cap="none" strike="noStrike">
                <a:solidFill>
                  <a:schemeClr val="dk1"/>
                </a:solidFill>
                <a:latin typeface="Calibri"/>
                <a:ea typeface="Calibri"/>
                <a:cs typeface="Calibri"/>
                <a:sym typeface="Calibri"/>
              </a:rPr>
              <a:t>Legal Duty to Promote Attendance</a:t>
            </a:r>
            <a:endParaRPr b="0" i="0" sz="29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5" name="Shape 215"/>
        <p:cNvGrpSpPr/>
        <p:nvPr/>
      </p:nvGrpSpPr>
      <p:grpSpPr>
        <a:xfrm>
          <a:off x="0" y="0"/>
          <a:ext cx="0" cy="0"/>
          <a:chOff x="0" y="0"/>
          <a:chExt cx="0" cy="0"/>
        </a:xfrm>
      </p:grpSpPr>
      <p:pic>
        <p:nvPicPr>
          <p:cNvPr id="216" name="Google Shape;216;g30a39db6c4e_0_425"/>
          <p:cNvPicPr preferRelativeResize="0"/>
          <p:nvPr/>
        </p:nvPicPr>
        <p:blipFill rotWithShape="1">
          <a:blip r:embed="rId3">
            <a:alphaModFix/>
          </a:blip>
          <a:srcRect b="0" l="0" r="0" t="0"/>
          <a:stretch/>
        </p:blipFill>
        <p:spPr>
          <a:xfrm>
            <a:off x="0" y="0"/>
            <a:ext cx="9144000" cy="847725"/>
          </a:xfrm>
          <a:prstGeom prst="rect">
            <a:avLst/>
          </a:prstGeom>
          <a:noFill/>
          <a:ln>
            <a:noFill/>
          </a:ln>
        </p:spPr>
      </p:pic>
      <p:sp>
        <p:nvSpPr>
          <p:cNvPr id="217" name="Google Shape;217;g30a39db6c4e_0_425"/>
          <p:cNvSpPr txBox="1"/>
          <p:nvPr>
            <p:ph type="title"/>
          </p:nvPr>
        </p:nvSpPr>
        <p:spPr>
          <a:xfrm>
            <a:off x="857250" y="60325"/>
            <a:ext cx="7886700" cy="7674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GB">
                <a:solidFill>
                  <a:schemeClr val="lt1"/>
                </a:solidFill>
              </a:rPr>
              <a:t>Our School</a:t>
            </a:r>
            <a:endParaRPr>
              <a:solidFill>
                <a:schemeClr val="lt1"/>
              </a:solidFill>
            </a:endParaRPr>
          </a:p>
        </p:txBody>
      </p:sp>
      <p:graphicFrame>
        <p:nvGraphicFramePr>
          <p:cNvPr id="218" name="Google Shape;218;g30a39db6c4e_0_425"/>
          <p:cNvGraphicFramePr/>
          <p:nvPr/>
        </p:nvGraphicFramePr>
        <p:xfrm>
          <a:off x="207850" y="1816075"/>
          <a:ext cx="3000000" cy="3000000"/>
        </p:xfrm>
        <a:graphic>
          <a:graphicData uri="http://schemas.openxmlformats.org/drawingml/2006/table">
            <a:tbl>
              <a:tblPr>
                <a:noFill/>
                <a:tableStyleId>{E21718F6-D39A-4DE7-BBE8-1E7A7EDFB0EA}</a:tableStyleId>
              </a:tblPr>
              <a:tblGrid>
                <a:gridCol w="1481700"/>
                <a:gridCol w="1861950"/>
                <a:gridCol w="5192475"/>
              </a:tblGrid>
              <a:tr h="566200">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Percentage</a:t>
                      </a:r>
                      <a:endParaRPr sz="18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School Action</a:t>
                      </a:r>
                      <a:endParaRPr sz="18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Promotion</a:t>
                      </a:r>
                      <a:endParaRPr sz="1800" u="none" cap="none" strike="noStrike"/>
                    </a:p>
                  </a:txBody>
                  <a:tcPr marT="63500" marB="63500" marR="63500" marL="63500"/>
                </a:tc>
              </a:tr>
              <a:tr h="4144100">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Less than 90%</a:t>
                      </a:r>
                      <a:endParaRPr sz="1800" u="none" cap="none" strike="noStrike"/>
                    </a:p>
                  </a:txBody>
                  <a:tcPr marT="63500" marB="63500" marR="63500" marL="63500">
                    <a:solidFill>
                      <a:srgbClr val="E06666"/>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Targeted</a:t>
                      </a:r>
                      <a:endParaRPr sz="1800" u="none" cap="none" strike="noStrike"/>
                    </a:p>
                  </a:txBody>
                  <a:tcPr marT="63500" marB="63500" marR="63500" marL="63500">
                    <a:solidFill>
                      <a:srgbClr val="E06666"/>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As above, alongside:</a:t>
                      </a:r>
                      <a:endParaRPr sz="1800" u="none" cap="none" strike="noStrike"/>
                    </a:p>
                    <a:p>
                      <a:pPr indent="-342900" lvl="0" marL="457200" marR="0" rtl="0" algn="l">
                        <a:lnSpc>
                          <a:spcPct val="100000"/>
                        </a:lnSpc>
                        <a:spcBef>
                          <a:spcPts val="0"/>
                        </a:spcBef>
                        <a:spcAft>
                          <a:spcPts val="0"/>
                        </a:spcAft>
                        <a:buClr>
                          <a:srgbClr val="000000"/>
                        </a:buClr>
                        <a:buSzPts val="1800"/>
                        <a:buFont typeface="Arial"/>
                        <a:buChar char="●"/>
                      </a:pPr>
                      <a:r>
                        <a:rPr lang="en-GB" sz="1800" u="none" cap="none" strike="noStrike"/>
                        <a:t>Monitoring by AHT Pastoral</a:t>
                      </a:r>
                      <a:endParaRPr sz="1800" u="none" cap="none" strike="noStrike"/>
                    </a:p>
                    <a:p>
                      <a:pPr indent="-342900" lvl="0" marL="457200" marR="0" rtl="0" algn="l">
                        <a:lnSpc>
                          <a:spcPct val="100000"/>
                        </a:lnSpc>
                        <a:spcBef>
                          <a:spcPts val="0"/>
                        </a:spcBef>
                        <a:spcAft>
                          <a:spcPts val="0"/>
                        </a:spcAft>
                        <a:buClr>
                          <a:srgbClr val="000000"/>
                        </a:buClr>
                        <a:buSzPts val="1800"/>
                        <a:buFont typeface="Arial"/>
                        <a:buChar char="●"/>
                      </a:pPr>
                      <a:r>
                        <a:rPr lang="en-GB" sz="1800" u="none" cap="none" strike="noStrike"/>
                        <a:t>Parental meetings with AHT Pastoral</a:t>
                      </a:r>
                      <a:endParaRPr sz="1800" u="none" cap="none" strike="noStrike"/>
                    </a:p>
                    <a:p>
                      <a:pPr indent="-342900" lvl="0" marL="457200" marR="0" rtl="0" algn="l">
                        <a:lnSpc>
                          <a:spcPct val="100000"/>
                        </a:lnSpc>
                        <a:spcBef>
                          <a:spcPts val="0"/>
                        </a:spcBef>
                        <a:spcAft>
                          <a:spcPts val="0"/>
                        </a:spcAft>
                        <a:buClr>
                          <a:srgbClr val="000000"/>
                        </a:buClr>
                        <a:buSzPts val="1800"/>
                        <a:buFont typeface="Arial"/>
                        <a:buChar char="●"/>
                      </a:pPr>
                      <a:r>
                        <a:rPr lang="en-GB" sz="1800" u="none" cap="none" strike="noStrike"/>
                        <a:t>Attendance support plan</a:t>
                      </a:r>
                      <a:endParaRPr sz="1800" u="none" cap="none" strike="noStrike"/>
                    </a:p>
                    <a:p>
                      <a:pPr indent="-342900" lvl="0" marL="457200" marR="0" rtl="0" algn="l">
                        <a:lnSpc>
                          <a:spcPct val="100000"/>
                        </a:lnSpc>
                        <a:spcBef>
                          <a:spcPts val="0"/>
                        </a:spcBef>
                        <a:spcAft>
                          <a:spcPts val="0"/>
                        </a:spcAft>
                        <a:buClr>
                          <a:srgbClr val="000000"/>
                        </a:buClr>
                        <a:buSzPts val="1800"/>
                        <a:buFont typeface="Arial"/>
                        <a:buChar char="●"/>
                      </a:pPr>
                      <a:r>
                        <a:rPr lang="en-GB" sz="1800" u="none" cap="none" strike="noStrike"/>
                        <a:t>Home visits</a:t>
                      </a:r>
                      <a:endParaRPr sz="1800" u="none" cap="none" strike="noStrike"/>
                    </a:p>
                    <a:p>
                      <a:pPr indent="-342900" lvl="0" marL="457200" marR="0" rtl="0" algn="l">
                        <a:lnSpc>
                          <a:spcPct val="100000"/>
                        </a:lnSpc>
                        <a:spcBef>
                          <a:spcPts val="0"/>
                        </a:spcBef>
                        <a:spcAft>
                          <a:spcPts val="0"/>
                        </a:spcAft>
                        <a:buClr>
                          <a:srgbClr val="000000"/>
                        </a:buClr>
                        <a:buSzPts val="1800"/>
                        <a:buFont typeface="Arial"/>
                        <a:buChar char="●"/>
                      </a:pPr>
                      <a:r>
                        <a:rPr lang="en-GB" sz="1800" u="none" cap="none" strike="noStrike"/>
                        <a:t>Alternative working arrangements (e.g. library)</a:t>
                      </a:r>
                      <a:endParaRPr sz="1800" u="none" cap="none" strike="noStrike"/>
                    </a:p>
                    <a:p>
                      <a:pPr indent="-342900" lvl="0" marL="457200" marR="0" rtl="0" algn="l">
                        <a:lnSpc>
                          <a:spcPct val="100000"/>
                        </a:lnSpc>
                        <a:spcBef>
                          <a:spcPts val="0"/>
                        </a:spcBef>
                        <a:spcAft>
                          <a:spcPts val="0"/>
                        </a:spcAft>
                        <a:buClr>
                          <a:srgbClr val="000000"/>
                        </a:buClr>
                        <a:buSzPts val="1800"/>
                        <a:buFont typeface="Arial"/>
                        <a:buChar char="●"/>
                      </a:pPr>
                      <a:r>
                        <a:rPr lang="en-GB" sz="1800" u="none" cap="none" strike="noStrike"/>
                        <a:t>Reduced timetable/Off-site provision</a:t>
                      </a:r>
                      <a:endParaRPr sz="1800" u="none" cap="none" strike="noStrike"/>
                    </a:p>
                    <a:p>
                      <a:pPr indent="-342900" lvl="0" marL="457200" marR="0" rtl="0" algn="l">
                        <a:lnSpc>
                          <a:spcPct val="100000"/>
                        </a:lnSpc>
                        <a:spcBef>
                          <a:spcPts val="0"/>
                        </a:spcBef>
                        <a:spcAft>
                          <a:spcPts val="0"/>
                        </a:spcAft>
                        <a:buClr>
                          <a:srgbClr val="000000"/>
                        </a:buClr>
                        <a:buSzPts val="1800"/>
                        <a:buFont typeface="Arial"/>
                        <a:buChar char="●"/>
                      </a:pPr>
                      <a:r>
                        <a:rPr lang="en-GB" sz="1800" u="none" cap="none" strike="noStrike"/>
                        <a:t>In-school support such as peer-mentoring, School Welfare Officer or pastoral interventions.</a:t>
                      </a:r>
                      <a:endParaRPr sz="1800" u="none" cap="none" strike="noStrike"/>
                    </a:p>
                    <a:p>
                      <a:pPr indent="-342900" lvl="0" marL="457200" marR="0" rtl="0" algn="l">
                        <a:lnSpc>
                          <a:spcPct val="100000"/>
                        </a:lnSpc>
                        <a:spcBef>
                          <a:spcPts val="0"/>
                        </a:spcBef>
                        <a:spcAft>
                          <a:spcPts val="0"/>
                        </a:spcAft>
                        <a:buClr>
                          <a:srgbClr val="000000"/>
                        </a:buClr>
                        <a:buSzPts val="1800"/>
                        <a:buFont typeface="Arial"/>
                        <a:buChar char="●"/>
                      </a:pPr>
                      <a:r>
                        <a:rPr lang="en-GB" sz="1800" u="none" cap="none" strike="noStrike"/>
                        <a:t>External agencies (such as Educational Welfare Officer, Inclusion and Attendance Service, Early Help, Children's Social Care)</a:t>
                      </a:r>
                      <a:endParaRPr sz="1800" u="none" cap="none" strike="noStrike"/>
                    </a:p>
                  </a:txBody>
                  <a:tcPr marT="63500" marB="63500" marR="63500" marL="63500">
                    <a:solidFill>
                      <a:srgbClr val="E06666"/>
                    </a:solidFill>
                  </a:tcPr>
                </a:tc>
              </a:tr>
            </a:tbl>
          </a:graphicData>
        </a:graphic>
      </p:graphicFrame>
      <p:sp>
        <p:nvSpPr>
          <p:cNvPr id="219" name="Google Shape;219;g30a39db6c4e_0_425"/>
          <p:cNvSpPr txBox="1"/>
          <p:nvPr/>
        </p:nvSpPr>
        <p:spPr>
          <a:xfrm>
            <a:off x="496075" y="983425"/>
            <a:ext cx="8151900" cy="635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rPr b="0" i="0" lang="en-GB" sz="2900" u="none" cap="none" strike="noStrike">
                <a:solidFill>
                  <a:schemeClr val="dk1"/>
                </a:solidFill>
                <a:latin typeface="Calibri"/>
                <a:ea typeface="Calibri"/>
                <a:cs typeface="Calibri"/>
                <a:sym typeface="Calibri"/>
              </a:rPr>
              <a:t>Legal Duty to Promote Attendance</a:t>
            </a:r>
            <a:endParaRPr b="0" i="0" sz="29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3" name="Shape 223"/>
        <p:cNvGrpSpPr/>
        <p:nvPr/>
      </p:nvGrpSpPr>
      <p:grpSpPr>
        <a:xfrm>
          <a:off x="0" y="0"/>
          <a:ext cx="0" cy="0"/>
          <a:chOff x="0" y="0"/>
          <a:chExt cx="0" cy="0"/>
        </a:xfrm>
      </p:grpSpPr>
      <p:pic>
        <p:nvPicPr>
          <p:cNvPr id="224" name="Google Shape;224;g30a39db6c4e_0_401"/>
          <p:cNvPicPr preferRelativeResize="0"/>
          <p:nvPr/>
        </p:nvPicPr>
        <p:blipFill rotWithShape="1">
          <a:blip r:embed="rId3">
            <a:alphaModFix/>
          </a:blip>
          <a:srcRect b="0" l="0" r="0" t="0"/>
          <a:stretch/>
        </p:blipFill>
        <p:spPr>
          <a:xfrm>
            <a:off x="0" y="0"/>
            <a:ext cx="9144000" cy="847725"/>
          </a:xfrm>
          <a:prstGeom prst="rect">
            <a:avLst/>
          </a:prstGeom>
          <a:noFill/>
          <a:ln>
            <a:noFill/>
          </a:ln>
        </p:spPr>
      </p:pic>
      <p:sp>
        <p:nvSpPr>
          <p:cNvPr id="225" name="Google Shape;225;g30a39db6c4e_0_401"/>
          <p:cNvSpPr txBox="1"/>
          <p:nvPr>
            <p:ph type="title"/>
          </p:nvPr>
        </p:nvSpPr>
        <p:spPr>
          <a:xfrm>
            <a:off x="857250" y="60325"/>
            <a:ext cx="7886700" cy="7674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GB">
                <a:solidFill>
                  <a:schemeClr val="lt1"/>
                </a:solidFill>
              </a:rPr>
              <a:t>Responsibilities</a:t>
            </a:r>
            <a:endParaRPr>
              <a:solidFill>
                <a:schemeClr val="lt1"/>
              </a:solidFill>
            </a:endParaRPr>
          </a:p>
        </p:txBody>
      </p:sp>
      <p:graphicFrame>
        <p:nvGraphicFramePr>
          <p:cNvPr id="226" name="Google Shape;226;g30a39db6c4e_0_401"/>
          <p:cNvGraphicFramePr/>
          <p:nvPr/>
        </p:nvGraphicFramePr>
        <p:xfrm>
          <a:off x="228463" y="1085925"/>
          <a:ext cx="3000000" cy="3000000"/>
        </p:xfrm>
        <a:graphic>
          <a:graphicData uri="http://schemas.openxmlformats.org/drawingml/2006/table">
            <a:tbl>
              <a:tblPr>
                <a:noFill/>
                <a:tableStyleId>{E21718F6-D39A-4DE7-BBE8-1E7A7EDFB0EA}</a:tableStyleId>
              </a:tblPr>
              <a:tblGrid>
                <a:gridCol w="1441175"/>
                <a:gridCol w="1894875"/>
                <a:gridCol w="5351000"/>
              </a:tblGrid>
              <a:tr h="304800">
                <a:tc>
                  <a:txBody>
                    <a:bodyPr/>
                    <a:lstStyle/>
                    <a:p>
                      <a:pPr indent="0" lvl="0" marL="0" marR="0" rtl="0" algn="ctr">
                        <a:lnSpc>
                          <a:spcPct val="100000"/>
                        </a:lnSpc>
                        <a:spcBef>
                          <a:spcPts val="0"/>
                        </a:spcBef>
                        <a:spcAft>
                          <a:spcPts val="0"/>
                        </a:spcAft>
                        <a:buClr>
                          <a:srgbClr val="000000"/>
                        </a:buClr>
                        <a:buSzPts val="1300"/>
                        <a:buFont typeface="Arial"/>
                        <a:buNone/>
                      </a:pPr>
                      <a:r>
                        <a:rPr b="1" lang="en-GB" sz="1300" u="none" cap="none" strike="noStrike"/>
                        <a:t>Role</a:t>
                      </a:r>
                      <a:endParaRPr b="1" sz="1300" u="none" cap="none" strike="noStrike"/>
                    </a:p>
                  </a:txBody>
                  <a:tcPr marT="63500" marB="63500" marR="63500" marL="63500"/>
                </a:tc>
                <a:tc>
                  <a:txBody>
                    <a:bodyPr/>
                    <a:lstStyle/>
                    <a:p>
                      <a:pPr indent="0" lvl="0" marL="0" marR="0" rtl="0" algn="ctr">
                        <a:lnSpc>
                          <a:spcPct val="100000"/>
                        </a:lnSpc>
                        <a:spcBef>
                          <a:spcPts val="0"/>
                        </a:spcBef>
                        <a:spcAft>
                          <a:spcPts val="0"/>
                        </a:spcAft>
                        <a:buClr>
                          <a:srgbClr val="000000"/>
                        </a:buClr>
                        <a:buSzPts val="1300"/>
                        <a:buFont typeface="Arial"/>
                        <a:buNone/>
                      </a:pPr>
                      <a:r>
                        <a:rPr b="1" lang="en-GB" sz="1300" u="none" cap="none" strike="noStrike"/>
                        <a:t>Responsibility</a:t>
                      </a:r>
                      <a:endParaRPr b="1" sz="1300" u="none" cap="none" strike="noStrike"/>
                    </a:p>
                  </a:txBody>
                  <a:tcPr marT="63500" marB="63500" marR="63500" marL="63500"/>
                </a:tc>
                <a:tc>
                  <a:txBody>
                    <a:bodyPr/>
                    <a:lstStyle/>
                    <a:p>
                      <a:pPr indent="0" lvl="0" marL="0" marR="0" rtl="0" algn="ctr">
                        <a:lnSpc>
                          <a:spcPct val="100000"/>
                        </a:lnSpc>
                        <a:spcBef>
                          <a:spcPts val="0"/>
                        </a:spcBef>
                        <a:spcAft>
                          <a:spcPts val="0"/>
                        </a:spcAft>
                        <a:buClr>
                          <a:srgbClr val="000000"/>
                        </a:buClr>
                        <a:buSzPts val="1300"/>
                        <a:buFont typeface="Arial"/>
                        <a:buNone/>
                      </a:pPr>
                      <a:r>
                        <a:rPr b="1" lang="en-GB" sz="1300" u="none" cap="none" strike="noStrike"/>
                        <a:t>Including</a:t>
                      </a:r>
                      <a:endParaRPr b="1" sz="1300" u="none" cap="none" strike="noStrike"/>
                    </a:p>
                  </a:txBody>
                  <a:tcPr marT="63500" marB="63500" marR="63500" marL="63500"/>
                </a:tc>
              </a:tr>
              <a:tr h="12700">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t>Trustees</a:t>
                      </a:r>
                      <a:endParaRPr sz="13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t>Whole school</a:t>
                      </a:r>
                      <a:endParaRPr sz="1300" u="none" cap="none" strike="noStrike"/>
                    </a:p>
                  </a:txBody>
                  <a:tcPr marT="63500" marB="63500" marR="63500" marL="63500">
                    <a:solidFill>
                      <a:srgbClr val="EFEFEF"/>
                    </a:solidFill>
                  </a:tcPr>
                </a:tc>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t>Set high expectations of all school leaders, staff, pupils and parents.</a:t>
                      </a:r>
                      <a:endParaRPr sz="1300" u="none" cap="none" strike="noStrike"/>
                    </a:p>
                    <a:p>
                      <a:pPr indent="0" lvl="0" marL="0" marR="0" rtl="0" algn="l">
                        <a:lnSpc>
                          <a:spcPct val="100000"/>
                        </a:lnSpc>
                        <a:spcBef>
                          <a:spcPts val="0"/>
                        </a:spcBef>
                        <a:spcAft>
                          <a:spcPts val="0"/>
                        </a:spcAft>
                        <a:buClr>
                          <a:srgbClr val="000000"/>
                        </a:buClr>
                        <a:buSzPts val="1300"/>
                        <a:buFont typeface="Arial"/>
                        <a:buNone/>
                      </a:pPr>
                      <a:r>
                        <a:rPr lang="en-GB" sz="1300" u="none" cap="none" strike="noStrike"/>
                        <a:t>Monitoring of processes and attendance figures for the whole school.</a:t>
                      </a:r>
                      <a:endParaRPr sz="1300" u="none" cap="none" strike="noStrike"/>
                    </a:p>
                  </a:txBody>
                  <a:tcPr marT="63500" marB="63500" marR="63500" marL="63500"/>
                </a:tc>
              </a:tr>
              <a:tr h="12700">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t>Headteacher</a:t>
                      </a:r>
                      <a:endParaRPr sz="13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t>Whole school</a:t>
                      </a:r>
                      <a:endParaRPr sz="1300" u="none" cap="none" strike="noStrike"/>
                    </a:p>
                  </a:txBody>
                  <a:tcPr marT="63500" marB="63500" marR="63500" marL="63500">
                    <a:solidFill>
                      <a:srgbClr val="EFEFEF"/>
                    </a:solidFill>
                  </a:tcPr>
                </a:tc>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t>Set high expectations of all school leaders, staff, pupils and parents.</a:t>
                      </a:r>
                      <a:endParaRPr sz="1300" u="none" cap="none" strike="noStrike"/>
                    </a:p>
                    <a:p>
                      <a:pPr indent="0" lvl="0" marL="0" marR="0" rtl="0" algn="l">
                        <a:lnSpc>
                          <a:spcPct val="100000"/>
                        </a:lnSpc>
                        <a:spcBef>
                          <a:spcPts val="0"/>
                        </a:spcBef>
                        <a:spcAft>
                          <a:spcPts val="0"/>
                        </a:spcAft>
                        <a:buClr>
                          <a:srgbClr val="000000"/>
                        </a:buClr>
                        <a:buSzPts val="1300"/>
                        <a:buFont typeface="Arial"/>
                        <a:buNone/>
                      </a:pPr>
                      <a:r>
                        <a:rPr lang="en-GB" sz="1300" u="none" cap="none" strike="noStrike"/>
                        <a:t>Monitoring of processes and attendance figures for the whole school.</a:t>
                      </a:r>
                      <a:endParaRPr sz="1300" u="none" cap="none" strike="noStrike"/>
                    </a:p>
                    <a:p>
                      <a:pPr indent="0" lvl="0" marL="0" marR="0" rtl="0" algn="l">
                        <a:lnSpc>
                          <a:spcPct val="100000"/>
                        </a:lnSpc>
                        <a:spcBef>
                          <a:spcPts val="0"/>
                        </a:spcBef>
                        <a:spcAft>
                          <a:spcPts val="0"/>
                        </a:spcAft>
                        <a:buClr>
                          <a:srgbClr val="000000"/>
                        </a:buClr>
                        <a:buSzPts val="1300"/>
                        <a:buFont typeface="Arial"/>
                        <a:buNone/>
                      </a:pPr>
                      <a:r>
                        <a:rPr lang="en-GB" sz="1300" u="none" cap="none" strike="noStrike"/>
                        <a:t>Fixed penalty notices</a:t>
                      </a:r>
                      <a:endParaRPr sz="1300" u="none" cap="none" strike="noStrike"/>
                    </a:p>
                  </a:txBody>
                  <a:tcPr marT="63500" marB="63500" marR="63500" marL="63500"/>
                </a:tc>
              </a:tr>
              <a:tr h="12700">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t>Assistant Headteacher (Pastoral)</a:t>
                      </a:r>
                      <a:endParaRPr sz="13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t>Targeted Students</a:t>
                      </a:r>
                      <a:endParaRPr sz="1300" u="none" cap="none" strike="noStrike"/>
                    </a:p>
                  </a:txBody>
                  <a:tcPr marT="63500" marB="63500" marR="63500" marL="63500">
                    <a:solidFill>
                      <a:srgbClr val="E06666"/>
                    </a:solidFill>
                  </a:tcPr>
                </a:tc>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t>Data and reporting</a:t>
                      </a:r>
                      <a:endParaRPr sz="1300" u="none" cap="none" strike="noStrike"/>
                    </a:p>
                    <a:p>
                      <a:pPr indent="0" lvl="0" marL="0" marR="0" rtl="0" algn="l">
                        <a:lnSpc>
                          <a:spcPct val="100000"/>
                        </a:lnSpc>
                        <a:spcBef>
                          <a:spcPts val="0"/>
                        </a:spcBef>
                        <a:spcAft>
                          <a:spcPts val="0"/>
                        </a:spcAft>
                        <a:buClr>
                          <a:srgbClr val="000000"/>
                        </a:buClr>
                        <a:buSzPts val="1300"/>
                        <a:buFont typeface="Arial"/>
                        <a:buNone/>
                      </a:pPr>
                      <a:r>
                        <a:rPr lang="en-GB" sz="1300" u="none" cap="none" strike="noStrike"/>
                        <a:t>Accountability</a:t>
                      </a:r>
                      <a:endParaRPr sz="1300" u="none" cap="none" strike="noStrike"/>
                    </a:p>
                    <a:p>
                      <a:pPr indent="0" lvl="0" marL="0" marR="0" rtl="0" algn="l">
                        <a:lnSpc>
                          <a:spcPct val="100000"/>
                        </a:lnSpc>
                        <a:spcBef>
                          <a:spcPts val="0"/>
                        </a:spcBef>
                        <a:spcAft>
                          <a:spcPts val="0"/>
                        </a:spcAft>
                        <a:buClr>
                          <a:srgbClr val="000000"/>
                        </a:buClr>
                        <a:buSzPts val="1300"/>
                        <a:buFont typeface="Arial"/>
                        <a:buNone/>
                      </a:pPr>
                      <a:r>
                        <a:rPr lang="en-GB" sz="1300" u="none" cap="none" strike="noStrike"/>
                        <a:t>Liaising with Attendance Officer</a:t>
                      </a:r>
                      <a:endParaRPr sz="1300" u="none" cap="none" strike="noStrike"/>
                    </a:p>
                    <a:p>
                      <a:pPr indent="0" lvl="0" marL="0" marR="0" rtl="0" algn="l">
                        <a:lnSpc>
                          <a:spcPct val="100000"/>
                        </a:lnSpc>
                        <a:spcBef>
                          <a:spcPts val="0"/>
                        </a:spcBef>
                        <a:spcAft>
                          <a:spcPts val="0"/>
                        </a:spcAft>
                        <a:buClr>
                          <a:srgbClr val="000000"/>
                        </a:buClr>
                        <a:buSzPts val="1300"/>
                        <a:buFont typeface="Arial"/>
                        <a:buNone/>
                      </a:pPr>
                      <a:r>
                        <a:rPr lang="en-GB" sz="1300" u="none" cap="none" strike="noStrike"/>
                        <a:t>Liaising with internal and external agencies</a:t>
                      </a:r>
                      <a:endParaRPr sz="1300" u="none" cap="none" strike="noStrike"/>
                    </a:p>
                    <a:p>
                      <a:pPr indent="0" lvl="0" marL="0" marR="0" rtl="0" algn="l">
                        <a:lnSpc>
                          <a:spcPct val="100000"/>
                        </a:lnSpc>
                        <a:spcBef>
                          <a:spcPts val="0"/>
                        </a:spcBef>
                        <a:spcAft>
                          <a:spcPts val="0"/>
                        </a:spcAft>
                        <a:buClr>
                          <a:srgbClr val="000000"/>
                        </a:buClr>
                        <a:buSzPts val="1300"/>
                        <a:buFont typeface="Arial"/>
                        <a:buNone/>
                      </a:pPr>
                      <a:r>
                        <a:rPr lang="en-GB" sz="1300" u="none" cap="none" strike="noStrike"/>
                        <a:t>Home visits</a:t>
                      </a:r>
                      <a:endParaRPr sz="1300" u="none" cap="none" strike="noStrike"/>
                    </a:p>
                    <a:p>
                      <a:pPr indent="0" lvl="0" marL="0" marR="0" rtl="0" algn="l">
                        <a:lnSpc>
                          <a:spcPct val="100000"/>
                        </a:lnSpc>
                        <a:spcBef>
                          <a:spcPts val="0"/>
                        </a:spcBef>
                        <a:spcAft>
                          <a:spcPts val="0"/>
                        </a:spcAft>
                        <a:buClr>
                          <a:srgbClr val="000000"/>
                        </a:buClr>
                        <a:buSzPts val="1300"/>
                        <a:buFont typeface="Arial"/>
                        <a:buNone/>
                      </a:pPr>
                      <a:r>
                        <a:rPr lang="en-GB" sz="1300" u="none" cap="none" strike="noStrike"/>
                        <a:t>Parent meetings</a:t>
                      </a:r>
                      <a:endParaRPr sz="1300" u="none" cap="none" strike="noStrike"/>
                    </a:p>
                    <a:p>
                      <a:pPr indent="0" lvl="0" marL="0" marR="0" rtl="0" algn="l">
                        <a:lnSpc>
                          <a:spcPct val="100000"/>
                        </a:lnSpc>
                        <a:spcBef>
                          <a:spcPts val="0"/>
                        </a:spcBef>
                        <a:spcAft>
                          <a:spcPts val="0"/>
                        </a:spcAft>
                        <a:buClr>
                          <a:srgbClr val="000000"/>
                        </a:buClr>
                        <a:buSzPts val="1300"/>
                        <a:buFont typeface="Arial"/>
                        <a:buNone/>
                      </a:pPr>
                      <a:r>
                        <a:rPr lang="en-GB" sz="1300" u="none" cap="none" strike="noStrike"/>
                        <a:t>Overseeing reduced timetables</a:t>
                      </a:r>
                      <a:endParaRPr sz="1300" u="none" cap="none" strike="noStrike"/>
                    </a:p>
                  </a:txBody>
                  <a:tcPr marT="63500" marB="63500" marR="63500" marL="63500"/>
                </a:tc>
              </a:tr>
              <a:tr h="12700">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t>Attendance Officer</a:t>
                      </a:r>
                      <a:endParaRPr sz="13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t>All Students</a:t>
                      </a:r>
                      <a:endParaRPr sz="1300" u="none" cap="none" strike="noStrike"/>
                    </a:p>
                  </a:txBody>
                  <a:tcPr marT="63500" marB="63500" marR="63500" marL="63500">
                    <a:solidFill>
                      <a:srgbClr val="EFEFEF"/>
                    </a:solidFill>
                  </a:tcPr>
                </a:tc>
                <a:tc>
                  <a:txBody>
                    <a:bodyPr/>
                    <a:lstStyle/>
                    <a:p>
                      <a:pPr indent="0" lvl="0" marL="0" marR="0" rtl="0" algn="l">
                        <a:lnSpc>
                          <a:spcPct val="100000"/>
                        </a:lnSpc>
                        <a:spcBef>
                          <a:spcPts val="0"/>
                        </a:spcBef>
                        <a:spcAft>
                          <a:spcPts val="0"/>
                        </a:spcAft>
                        <a:buClr>
                          <a:srgbClr val="000000"/>
                        </a:buClr>
                        <a:buSzPts val="1300"/>
                        <a:buFont typeface="Arial"/>
                        <a:buNone/>
                      </a:pPr>
                      <a:r>
                        <a:rPr lang="en-GB" sz="1300" u="none" cap="none" strike="noStrike"/>
                        <a:t>Data and reporting</a:t>
                      </a:r>
                      <a:endParaRPr sz="1300" u="none" cap="none" strike="noStrike"/>
                    </a:p>
                    <a:p>
                      <a:pPr indent="0" lvl="0" marL="0" marR="0" rtl="0" algn="l">
                        <a:lnSpc>
                          <a:spcPct val="100000"/>
                        </a:lnSpc>
                        <a:spcBef>
                          <a:spcPts val="0"/>
                        </a:spcBef>
                        <a:spcAft>
                          <a:spcPts val="0"/>
                        </a:spcAft>
                        <a:buClr>
                          <a:srgbClr val="000000"/>
                        </a:buClr>
                        <a:buSzPts val="1300"/>
                        <a:buFont typeface="Arial"/>
                        <a:buNone/>
                      </a:pPr>
                      <a:r>
                        <a:rPr lang="en-GB" sz="1300" u="none" cap="none" strike="noStrike"/>
                        <a:t>Daily attendance calls</a:t>
                      </a:r>
                      <a:endParaRPr sz="1300" u="none" cap="none" strike="noStrike"/>
                    </a:p>
                    <a:p>
                      <a:pPr indent="0" lvl="0" marL="0" marR="0" rtl="0" algn="l">
                        <a:lnSpc>
                          <a:spcPct val="100000"/>
                        </a:lnSpc>
                        <a:spcBef>
                          <a:spcPts val="0"/>
                        </a:spcBef>
                        <a:spcAft>
                          <a:spcPts val="0"/>
                        </a:spcAft>
                        <a:buClr>
                          <a:srgbClr val="000000"/>
                        </a:buClr>
                        <a:buSzPts val="1300"/>
                        <a:buFont typeface="Arial"/>
                        <a:buNone/>
                      </a:pPr>
                      <a:r>
                        <a:rPr lang="en-GB" sz="1300" u="none" cap="none" strike="noStrike"/>
                        <a:t>Attendance coding</a:t>
                      </a:r>
                      <a:endParaRPr sz="1300" u="none" cap="none" strike="noStrike"/>
                    </a:p>
                    <a:p>
                      <a:pPr indent="0" lvl="0" marL="0" marR="0" rtl="0" algn="l">
                        <a:lnSpc>
                          <a:spcPct val="100000"/>
                        </a:lnSpc>
                        <a:spcBef>
                          <a:spcPts val="0"/>
                        </a:spcBef>
                        <a:spcAft>
                          <a:spcPts val="0"/>
                        </a:spcAft>
                        <a:buClr>
                          <a:srgbClr val="000000"/>
                        </a:buClr>
                        <a:buSzPts val="1300"/>
                        <a:buFont typeface="Arial"/>
                        <a:buNone/>
                      </a:pPr>
                      <a:r>
                        <a:rPr lang="en-GB" sz="1300" u="none" cap="none" strike="noStrike"/>
                        <a:t>Weekly/termly attendance reports and analysis</a:t>
                      </a:r>
                      <a:endParaRPr sz="1300" u="none" cap="none" strike="noStrike"/>
                    </a:p>
                    <a:p>
                      <a:pPr indent="0" lvl="0" marL="0" marR="0" rtl="0" algn="l">
                        <a:lnSpc>
                          <a:spcPct val="100000"/>
                        </a:lnSpc>
                        <a:spcBef>
                          <a:spcPts val="0"/>
                        </a:spcBef>
                        <a:spcAft>
                          <a:spcPts val="0"/>
                        </a:spcAft>
                        <a:buClr>
                          <a:srgbClr val="000000"/>
                        </a:buClr>
                        <a:buSzPts val="1300"/>
                        <a:buFont typeface="Arial"/>
                        <a:buNone/>
                      </a:pPr>
                      <a:r>
                        <a:rPr lang="en-GB" sz="1300" u="none" cap="none" strike="noStrike"/>
                        <a:t>Parent letters</a:t>
                      </a:r>
                      <a:endParaRPr sz="1300" u="none" cap="none" strike="noStrike"/>
                    </a:p>
                    <a:p>
                      <a:pPr indent="0" lvl="0" marL="0" marR="0" rtl="0" algn="l">
                        <a:lnSpc>
                          <a:spcPct val="100000"/>
                        </a:lnSpc>
                        <a:spcBef>
                          <a:spcPts val="0"/>
                        </a:spcBef>
                        <a:spcAft>
                          <a:spcPts val="0"/>
                        </a:spcAft>
                        <a:buClr>
                          <a:srgbClr val="000000"/>
                        </a:buClr>
                        <a:buSzPts val="1300"/>
                        <a:buFont typeface="Arial"/>
                        <a:buNone/>
                      </a:pPr>
                      <a:r>
                        <a:rPr lang="en-GB" sz="1300" u="none" cap="none" strike="noStrike"/>
                        <a:t>Home visits</a:t>
                      </a:r>
                      <a:endParaRPr sz="1300" u="none" cap="none" strike="noStrike"/>
                    </a:p>
                    <a:p>
                      <a:pPr indent="0" lvl="0" marL="0" marR="0" rtl="0" algn="l">
                        <a:lnSpc>
                          <a:spcPct val="100000"/>
                        </a:lnSpc>
                        <a:spcBef>
                          <a:spcPts val="0"/>
                        </a:spcBef>
                        <a:spcAft>
                          <a:spcPts val="0"/>
                        </a:spcAft>
                        <a:buClr>
                          <a:srgbClr val="000000"/>
                        </a:buClr>
                        <a:buSzPts val="1300"/>
                        <a:buFont typeface="Arial"/>
                        <a:buNone/>
                      </a:pPr>
                      <a:r>
                        <a:rPr lang="en-GB" sz="1300" u="none" cap="none" strike="noStrike"/>
                        <a:t>Reporting of reduced timetables to LA/EHE</a:t>
                      </a:r>
                      <a:endParaRPr sz="1300" u="none" cap="none" strike="noStrike"/>
                    </a:p>
                    <a:p>
                      <a:pPr indent="0" lvl="0" marL="0" marR="0" rtl="0" algn="l">
                        <a:lnSpc>
                          <a:spcPct val="100000"/>
                        </a:lnSpc>
                        <a:spcBef>
                          <a:spcPts val="0"/>
                        </a:spcBef>
                        <a:spcAft>
                          <a:spcPts val="0"/>
                        </a:spcAft>
                        <a:buClr>
                          <a:srgbClr val="000000"/>
                        </a:buClr>
                        <a:buSzPts val="1300"/>
                        <a:buFont typeface="Arial"/>
                        <a:buNone/>
                      </a:pPr>
                      <a:r>
                        <a:rPr lang="en-GB" sz="1300" u="none" cap="none" strike="noStrike"/>
                        <a:t>Liaising with internal and external agencies including Education Welfare Officers</a:t>
                      </a:r>
                      <a:endParaRPr sz="1300" u="none" cap="none" strike="noStrike"/>
                    </a:p>
                    <a:p>
                      <a:pPr indent="0" lvl="0" marL="0" marR="0" rtl="0" algn="l">
                        <a:lnSpc>
                          <a:spcPct val="100000"/>
                        </a:lnSpc>
                        <a:spcBef>
                          <a:spcPts val="0"/>
                        </a:spcBef>
                        <a:spcAft>
                          <a:spcPts val="0"/>
                        </a:spcAft>
                        <a:buClr>
                          <a:srgbClr val="000000"/>
                        </a:buClr>
                        <a:buSzPts val="1300"/>
                        <a:buFont typeface="Arial"/>
                        <a:buNone/>
                      </a:pPr>
                      <a:r>
                        <a:rPr lang="en-GB" sz="1300" u="none" cap="none" strike="noStrike"/>
                        <a:t>Fixed penalty notices</a:t>
                      </a:r>
                      <a:endParaRPr sz="1300" u="none" cap="none" strike="noStrike"/>
                    </a:p>
                  </a:txBody>
                  <a:tcPr marT="63500" marB="63500" marR="63500" marL="63500"/>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0" name="Shape 230"/>
        <p:cNvGrpSpPr/>
        <p:nvPr/>
      </p:nvGrpSpPr>
      <p:grpSpPr>
        <a:xfrm>
          <a:off x="0" y="0"/>
          <a:ext cx="0" cy="0"/>
          <a:chOff x="0" y="0"/>
          <a:chExt cx="0" cy="0"/>
        </a:xfrm>
      </p:grpSpPr>
      <p:pic>
        <p:nvPicPr>
          <p:cNvPr id="231" name="Google Shape;231;g30a39db6c4e_0_394"/>
          <p:cNvPicPr preferRelativeResize="0"/>
          <p:nvPr/>
        </p:nvPicPr>
        <p:blipFill rotWithShape="1">
          <a:blip r:embed="rId3">
            <a:alphaModFix/>
          </a:blip>
          <a:srcRect b="0" l="0" r="0" t="0"/>
          <a:stretch/>
        </p:blipFill>
        <p:spPr>
          <a:xfrm>
            <a:off x="0" y="0"/>
            <a:ext cx="9144000" cy="847725"/>
          </a:xfrm>
          <a:prstGeom prst="rect">
            <a:avLst/>
          </a:prstGeom>
          <a:noFill/>
          <a:ln>
            <a:noFill/>
          </a:ln>
        </p:spPr>
      </p:pic>
      <p:sp>
        <p:nvSpPr>
          <p:cNvPr id="232" name="Google Shape;232;g30a39db6c4e_0_394"/>
          <p:cNvSpPr txBox="1"/>
          <p:nvPr>
            <p:ph type="title"/>
          </p:nvPr>
        </p:nvSpPr>
        <p:spPr>
          <a:xfrm>
            <a:off x="857250" y="60325"/>
            <a:ext cx="7886700" cy="7674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GB">
                <a:solidFill>
                  <a:schemeClr val="lt1"/>
                </a:solidFill>
              </a:rPr>
              <a:t>Responsibilities</a:t>
            </a:r>
            <a:endParaRPr>
              <a:solidFill>
                <a:schemeClr val="lt1"/>
              </a:solidFill>
            </a:endParaRPr>
          </a:p>
        </p:txBody>
      </p:sp>
      <p:graphicFrame>
        <p:nvGraphicFramePr>
          <p:cNvPr id="233" name="Google Shape;233;g30a39db6c4e_0_394"/>
          <p:cNvGraphicFramePr/>
          <p:nvPr/>
        </p:nvGraphicFramePr>
        <p:xfrm>
          <a:off x="311638" y="1206075"/>
          <a:ext cx="3000000" cy="3000000"/>
        </p:xfrm>
        <a:graphic>
          <a:graphicData uri="http://schemas.openxmlformats.org/drawingml/2006/table">
            <a:tbl>
              <a:tblPr>
                <a:noFill/>
                <a:tableStyleId>{E21718F6-D39A-4DE7-BBE8-1E7A7EDFB0EA}</a:tableStyleId>
              </a:tblPr>
              <a:tblGrid>
                <a:gridCol w="1413575"/>
                <a:gridCol w="1858600"/>
                <a:gridCol w="5248525"/>
              </a:tblGrid>
              <a:tr h="304800">
                <a:tc>
                  <a:txBody>
                    <a:bodyPr/>
                    <a:lstStyle/>
                    <a:p>
                      <a:pPr indent="0" lvl="0" marL="0" marR="0" rtl="0" algn="ctr">
                        <a:lnSpc>
                          <a:spcPct val="100000"/>
                        </a:lnSpc>
                        <a:spcBef>
                          <a:spcPts val="0"/>
                        </a:spcBef>
                        <a:spcAft>
                          <a:spcPts val="0"/>
                        </a:spcAft>
                        <a:buClr>
                          <a:srgbClr val="000000"/>
                        </a:buClr>
                        <a:buSzPts val="1800"/>
                        <a:buFont typeface="Arial"/>
                        <a:buNone/>
                      </a:pPr>
                      <a:r>
                        <a:rPr b="1" lang="en-GB" sz="1800" u="none" cap="none" strike="noStrike"/>
                        <a:t>Role</a:t>
                      </a:r>
                      <a:endParaRPr b="1" sz="1800" u="none" cap="none" strike="noStrike"/>
                    </a:p>
                  </a:txBody>
                  <a:tcPr marT="63500" marB="63500" marR="63500" marL="63500">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GB" sz="1800" u="none" cap="none" strike="noStrike"/>
                        <a:t>Responsibility</a:t>
                      </a:r>
                      <a:endParaRPr b="1" sz="1800" u="none" cap="none" strike="noStrike"/>
                    </a:p>
                  </a:txBody>
                  <a:tcPr marT="63500" marB="63500" marR="63500" marL="63500">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GB" sz="1800" u="none" cap="none" strike="noStrike"/>
                        <a:t>Including</a:t>
                      </a:r>
                      <a:endParaRPr b="1" sz="1800" u="none" cap="none" strike="noStrike"/>
                    </a:p>
                  </a:txBody>
                  <a:tcPr marT="63500" marB="63500" marR="63500" marL="63500">
                    <a:lnB cap="flat" cmpd="sng" w="12700">
                      <a:solidFill>
                        <a:srgbClr val="000000"/>
                      </a:solidFill>
                      <a:prstDash val="solid"/>
                      <a:round/>
                      <a:headEnd len="sm" w="sm" type="none"/>
                      <a:tailEnd len="sm" w="sm" type="none"/>
                    </a:lnB>
                  </a:tcPr>
                </a:tc>
              </a:tr>
              <a:tr h="12700">
                <a:tc>
                  <a:txBody>
                    <a:bodyPr/>
                    <a:lstStyle/>
                    <a:p>
                      <a:pPr indent="0" lvl="0" marL="0" marR="0" rtl="0" algn="l">
                        <a:lnSpc>
                          <a:spcPct val="100000"/>
                        </a:lnSpc>
                        <a:spcBef>
                          <a:spcPts val="0"/>
                        </a:spcBef>
                        <a:spcAft>
                          <a:spcPts val="0"/>
                        </a:spcAft>
                        <a:buClr>
                          <a:srgbClr val="000000"/>
                        </a:buClr>
                        <a:buSzPts val="1700"/>
                        <a:buFont typeface="Arial"/>
                        <a:buNone/>
                      </a:pPr>
                      <a:r>
                        <a:rPr lang="en-GB" sz="1700" u="none" cap="none" strike="noStrike"/>
                        <a:t>Head of Year</a:t>
                      </a:r>
                      <a:endParaRPr sz="17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700"/>
                        <a:buFont typeface="Arial"/>
                        <a:buNone/>
                      </a:pPr>
                      <a:r>
                        <a:rPr lang="en-GB" sz="1700" u="none" cap="none" strike="noStrike"/>
                        <a:t>Early Intervention</a:t>
                      </a:r>
                      <a:endParaRPr sz="17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D966"/>
                    </a:solidFill>
                  </a:tcPr>
                </a:tc>
                <a:tc>
                  <a:txBody>
                    <a:bodyPr/>
                    <a:lstStyle/>
                    <a:p>
                      <a:pPr indent="0" lvl="0" marL="0" marR="0" rtl="0" algn="l">
                        <a:lnSpc>
                          <a:spcPct val="100000"/>
                        </a:lnSpc>
                        <a:spcBef>
                          <a:spcPts val="0"/>
                        </a:spcBef>
                        <a:spcAft>
                          <a:spcPts val="0"/>
                        </a:spcAft>
                        <a:buClr>
                          <a:srgbClr val="000000"/>
                        </a:buClr>
                        <a:buSzPts val="1700"/>
                        <a:buFont typeface="Arial"/>
                        <a:buNone/>
                      </a:pPr>
                      <a:r>
                        <a:rPr lang="en-GB" sz="1700" u="none" cap="none" strike="noStrike"/>
                        <a:t>Analysis of termly/weekly attendance data</a:t>
                      </a:r>
                      <a:endParaRPr sz="1700" u="none" cap="none" strike="noStrike"/>
                    </a:p>
                    <a:p>
                      <a:pPr indent="0" lvl="0" marL="0" marR="0" rtl="0" algn="l">
                        <a:lnSpc>
                          <a:spcPct val="100000"/>
                        </a:lnSpc>
                        <a:spcBef>
                          <a:spcPts val="0"/>
                        </a:spcBef>
                        <a:spcAft>
                          <a:spcPts val="0"/>
                        </a:spcAft>
                        <a:buClr>
                          <a:srgbClr val="000000"/>
                        </a:buClr>
                        <a:buSzPts val="1700"/>
                        <a:buFont typeface="Arial"/>
                        <a:buNone/>
                      </a:pPr>
                      <a:r>
                        <a:rPr lang="en-GB" sz="1700" u="none" cap="none" strike="noStrike"/>
                        <a:t>Liaising with Attendance Officer</a:t>
                      </a:r>
                      <a:endParaRPr sz="1700" u="none" cap="none" strike="noStrike"/>
                    </a:p>
                    <a:p>
                      <a:pPr indent="0" lvl="0" marL="0" marR="0" rtl="0" algn="l">
                        <a:lnSpc>
                          <a:spcPct val="100000"/>
                        </a:lnSpc>
                        <a:spcBef>
                          <a:spcPts val="0"/>
                        </a:spcBef>
                        <a:spcAft>
                          <a:spcPts val="0"/>
                        </a:spcAft>
                        <a:buClr>
                          <a:srgbClr val="000000"/>
                        </a:buClr>
                        <a:buSzPts val="1700"/>
                        <a:buFont typeface="Arial"/>
                        <a:buNone/>
                      </a:pPr>
                      <a:r>
                        <a:rPr lang="en-GB" sz="1700" u="none" cap="none" strike="noStrike"/>
                        <a:t>Liaising with internal agencies</a:t>
                      </a:r>
                      <a:endParaRPr sz="1700" u="none" cap="none" strike="noStrike"/>
                    </a:p>
                    <a:p>
                      <a:pPr indent="0" lvl="0" marL="0" marR="0" rtl="0" algn="l">
                        <a:lnSpc>
                          <a:spcPct val="100000"/>
                        </a:lnSpc>
                        <a:spcBef>
                          <a:spcPts val="0"/>
                        </a:spcBef>
                        <a:spcAft>
                          <a:spcPts val="0"/>
                        </a:spcAft>
                        <a:buClr>
                          <a:srgbClr val="000000"/>
                        </a:buClr>
                        <a:buSzPts val="1700"/>
                        <a:buFont typeface="Arial"/>
                        <a:buNone/>
                      </a:pPr>
                      <a:r>
                        <a:rPr lang="en-GB" sz="1700" u="none" cap="none" strike="noStrike"/>
                        <a:t>Organisation of reduced timetables</a:t>
                      </a:r>
                      <a:endParaRPr sz="1700" u="none" cap="none" strike="noStrike"/>
                    </a:p>
                    <a:p>
                      <a:pPr indent="0" lvl="0" marL="0" marR="0" rtl="0" algn="l">
                        <a:lnSpc>
                          <a:spcPct val="100000"/>
                        </a:lnSpc>
                        <a:spcBef>
                          <a:spcPts val="0"/>
                        </a:spcBef>
                        <a:spcAft>
                          <a:spcPts val="0"/>
                        </a:spcAft>
                        <a:buClr>
                          <a:srgbClr val="000000"/>
                        </a:buClr>
                        <a:buSzPts val="1700"/>
                        <a:buFont typeface="Arial"/>
                        <a:buNone/>
                      </a:pPr>
                      <a:r>
                        <a:rPr lang="en-GB" sz="1700" u="none" cap="none" strike="noStrike"/>
                        <a:t>Parent meetings</a:t>
                      </a:r>
                      <a:endParaRPr sz="17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700">
                <a:tc>
                  <a:txBody>
                    <a:bodyPr/>
                    <a:lstStyle/>
                    <a:p>
                      <a:pPr indent="0" lvl="0" marL="0" marR="0" rtl="0" algn="l">
                        <a:lnSpc>
                          <a:spcPct val="100000"/>
                        </a:lnSpc>
                        <a:spcBef>
                          <a:spcPts val="0"/>
                        </a:spcBef>
                        <a:spcAft>
                          <a:spcPts val="0"/>
                        </a:spcAft>
                        <a:buClr>
                          <a:srgbClr val="000000"/>
                        </a:buClr>
                        <a:buSzPts val="1700"/>
                        <a:buFont typeface="Arial"/>
                        <a:buNone/>
                      </a:pPr>
                      <a:r>
                        <a:rPr lang="en-GB" sz="1700" u="none" cap="none" strike="noStrike"/>
                        <a:t>Tutor</a:t>
                      </a:r>
                      <a:endParaRPr sz="17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700"/>
                        <a:buFont typeface="Arial"/>
                        <a:buNone/>
                      </a:pPr>
                      <a:r>
                        <a:rPr lang="en-GB" sz="1700" u="none" cap="none" strike="noStrike"/>
                        <a:t>Prevention</a:t>
                      </a:r>
                      <a:endParaRPr sz="17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6AA84F"/>
                    </a:solidFill>
                  </a:tcPr>
                </a:tc>
                <a:tc>
                  <a:txBody>
                    <a:bodyPr/>
                    <a:lstStyle/>
                    <a:p>
                      <a:pPr indent="0" lvl="0" marL="0" marR="0" rtl="0" algn="l">
                        <a:lnSpc>
                          <a:spcPct val="100000"/>
                        </a:lnSpc>
                        <a:spcBef>
                          <a:spcPts val="0"/>
                        </a:spcBef>
                        <a:spcAft>
                          <a:spcPts val="0"/>
                        </a:spcAft>
                        <a:buClr>
                          <a:srgbClr val="000000"/>
                        </a:buClr>
                        <a:buSzPts val="1700"/>
                        <a:buFont typeface="Arial"/>
                        <a:buNone/>
                      </a:pPr>
                      <a:r>
                        <a:rPr b="1" lang="en-GB" sz="1700" u="none" cap="none" strike="noStrike"/>
                        <a:t>Registering students in a timely manner</a:t>
                      </a:r>
                      <a:endParaRPr b="1" sz="1700" u="none" cap="none" strike="noStrike"/>
                    </a:p>
                    <a:p>
                      <a:pPr indent="0" lvl="0" marL="0" marR="0" rtl="0" algn="l">
                        <a:lnSpc>
                          <a:spcPct val="100000"/>
                        </a:lnSpc>
                        <a:spcBef>
                          <a:spcPts val="0"/>
                        </a:spcBef>
                        <a:spcAft>
                          <a:spcPts val="0"/>
                        </a:spcAft>
                        <a:buClr>
                          <a:srgbClr val="000000"/>
                        </a:buClr>
                        <a:buSzPts val="1700"/>
                        <a:buFont typeface="Arial"/>
                        <a:buNone/>
                      </a:pPr>
                      <a:r>
                        <a:rPr b="1" lang="en-GB" sz="1700" u="none" cap="none" strike="noStrike"/>
                        <a:t>Delivering key attendance messages</a:t>
                      </a:r>
                      <a:endParaRPr b="1" sz="1700" u="none" cap="none" strike="noStrike"/>
                    </a:p>
                    <a:p>
                      <a:pPr indent="0" lvl="0" marL="0" marR="0" rtl="0" algn="l">
                        <a:lnSpc>
                          <a:spcPct val="100000"/>
                        </a:lnSpc>
                        <a:spcBef>
                          <a:spcPts val="0"/>
                        </a:spcBef>
                        <a:spcAft>
                          <a:spcPts val="0"/>
                        </a:spcAft>
                        <a:buClr>
                          <a:srgbClr val="000000"/>
                        </a:buClr>
                        <a:buSzPts val="1700"/>
                        <a:buFont typeface="Arial"/>
                        <a:buNone/>
                      </a:pPr>
                      <a:r>
                        <a:rPr lang="en-GB" sz="1700" u="none" cap="none" strike="noStrike"/>
                        <a:t>Tracking tutee attendance weekly</a:t>
                      </a:r>
                      <a:endParaRPr sz="1700" u="none" cap="none" strike="noStrike"/>
                    </a:p>
                    <a:p>
                      <a:pPr indent="0" lvl="0" marL="0" marR="0" rtl="0" algn="l">
                        <a:lnSpc>
                          <a:spcPct val="100000"/>
                        </a:lnSpc>
                        <a:spcBef>
                          <a:spcPts val="0"/>
                        </a:spcBef>
                        <a:spcAft>
                          <a:spcPts val="0"/>
                        </a:spcAft>
                        <a:buClr>
                          <a:srgbClr val="000000"/>
                        </a:buClr>
                        <a:buSzPts val="1700"/>
                        <a:buFont typeface="Arial"/>
                        <a:buNone/>
                      </a:pPr>
                      <a:r>
                        <a:rPr lang="en-GB" sz="1700" u="none" cap="none" strike="noStrike"/>
                        <a:t>Attendance conversations</a:t>
                      </a:r>
                      <a:endParaRPr sz="1700" u="none" cap="none" strike="noStrike"/>
                    </a:p>
                    <a:p>
                      <a:pPr indent="0" lvl="0" marL="0" marR="0" rtl="0" algn="l">
                        <a:lnSpc>
                          <a:spcPct val="100000"/>
                        </a:lnSpc>
                        <a:spcBef>
                          <a:spcPts val="0"/>
                        </a:spcBef>
                        <a:spcAft>
                          <a:spcPts val="0"/>
                        </a:spcAft>
                        <a:buClr>
                          <a:srgbClr val="000000"/>
                        </a:buClr>
                        <a:buSzPts val="1700"/>
                        <a:buFont typeface="Arial"/>
                        <a:buNone/>
                      </a:pPr>
                      <a:r>
                        <a:rPr lang="en-GB" sz="1700" u="none" cap="none" strike="noStrike"/>
                        <a:t>Parent phone calls</a:t>
                      </a:r>
                      <a:endParaRPr sz="17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700">
                <a:tc>
                  <a:txBody>
                    <a:bodyPr/>
                    <a:lstStyle/>
                    <a:p>
                      <a:pPr indent="0" lvl="0" marL="0" marR="0" rtl="0" algn="l">
                        <a:lnSpc>
                          <a:spcPct val="100000"/>
                        </a:lnSpc>
                        <a:spcBef>
                          <a:spcPts val="0"/>
                        </a:spcBef>
                        <a:spcAft>
                          <a:spcPts val="0"/>
                        </a:spcAft>
                        <a:buClr>
                          <a:srgbClr val="000000"/>
                        </a:buClr>
                        <a:buSzPts val="1700"/>
                        <a:buFont typeface="Arial"/>
                        <a:buNone/>
                      </a:pPr>
                      <a:r>
                        <a:rPr lang="en-GB" sz="1700" u="none" cap="none" strike="noStrike"/>
                        <a:t>Teacher</a:t>
                      </a:r>
                      <a:endParaRPr sz="17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700"/>
                        <a:buFont typeface="Arial"/>
                        <a:buNone/>
                      </a:pPr>
                      <a:r>
                        <a:rPr lang="en-GB" sz="1700" u="none" cap="none" strike="noStrike"/>
                        <a:t>Prevention</a:t>
                      </a:r>
                      <a:endParaRPr sz="17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6AA84F"/>
                    </a:solidFill>
                  </a:tcPr>
                </a:tc>
                <a:tc>
                  <a:txBody>
                    <a:bodyPr/>
                    <a:lstStyle/>
                    <a:p>
                      <a:pPr indent="0" lvl="0" marL="0" marR="0" rtl="0" algn="l">
                        <a:lnSpc>
                          <a:spcPct val="100000"/>
                        </a:lnSpc>
                        <a:spcBef>
                          <a:spcPts val="0"/>
                        </a:spcBef>
                        <a:spcAft>
                          <a:spcPts val="0"/>
                        </a:spcAft>
                        <a:buClr>
                          <a:srgbClr val="000000"/>
                        </a:buClr>
                        <a:buSzPts val="1700"/>
                        <a:buFont typeface="Arial"/>
                        <a:buNone/>
                      </a:pPr>
                      <a:r>
                        <a:rPr b="1" lang="en-GB" sz="1700" u="none" cap="none" strike="noStrike"/>
                        <a:t>Registering students in a timely manner</a:t>
                      </a:r>
                      <a:endParaRPr b="1" sz="1700" u="none" cap="none" strike="noStrike"/>
                    </a:p>
                    <a:p>
                      <a:pPr indent="0" lvl="0" marL="0" marR="0" rtl="0" algn="l">
                        <a:lnSpc>
                          <a:spcPct val="100000"/>
                        </a:lnSpc>
                        <a:spcBef>
                          <a:spcPts val="0"/>
                        </a:spcBef>
                        <a:spcAft>
                          <a:spcPts val="0"/>
                        </a:spcAft>
                        <a:buClr>
                          <a:srgbClr val="000000"/>
                        </a:buClr>
                        <a:buSzPts val="1700"/>
                        <a:buFont typeface="Arial"/>
                        <a:buNone/>
                      </a:pPr>
                      <a:r>
                        <a:rPr b="1" lang="en-GB" sz="1700" u="none" cap="none" strike="noStrike"/>
                        <a:t>Tracking student attendance to lessons</a:t>
                      </a:r>
                      <a:endParaRPr b="1" sz="1700" u="none" cap="none" strike="noStrike"/>
                    </a:p>
                    <a:p>
                      <a:pPr indent="0" lvl="0" marL="0" marR="0" rtl="0" algn="l">
                        <a:lnSpc>
                          <a:spcPct val="100000"/>
                        </a:lnSpc>
                        <a:spcBef>
                          <a:spcPts val="0"/>
                        </a:spcBef>
                        <a:spcAft>
                          <a:spcPts val="0"/>
                        </a:spcAft>
                        <a:buClr>
                          <a:srgbClr val="000000"/>
                        </a:buClr>
                        <a:buSzPts val="1700"/>
                        <a:buFont typeface="Arial"/>
                        <a:buNone/>
                      </a:pPr>
                      <a:r>
                        <a:rPr lang="en-GB" sz="1700" u="none" cap="none" strike="noStrike"/>
                        <a:t>Providing work for absent students where appropriate</a:t>
                      </a:r>
                      <a:endParaRPr sz="1700" u="none" cap="none" strike="noStrike"/>
                    </a:p>
                    <a:p>
                      <a:pPr indent="0" lvl="0" marL="0" marR="0" rtl="0" algn="l">
                        <a:lnSpc>
                          <a:spcPct val="100000"/>
                        </a:lnSpc>
                        <a:spcBef>
                          <a:spcPts val="0"/>
                        </a:spcBef>
                        <a:spcAft>
                          <a:spcPts val="0"/>
                        </a:spcAft>
                        <a:buClr>
                          <a:srgbClr val="000000"/>
                        </a:buClr>
                        <a:buSzPts val="1700"/>
                        <a:buFont typeface="Arial"/>
                        <a:buNone/>
                      </a:pPr>
                      <a:r>
                        <a:rPr lang="en-GB" sz="1700" u="none" cap="none" strike="noStrike"/>
                        <a:t>Parent phone calls</a:t>
                      </a:r>
                      <a:endParaRPr sz="17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700">
                <a:tc>
                  <a:txBody>
                    <a:bodyPr/>
                    <a:lstStyle/>
                    <a:p>
                      <a:pPr indent="0" lvl="0" marL="0" marR="0" rtl="0" algn="l">
                        <a:lnSpc>
                          <a:spcPct val="100000"/>
                        </a:lnSpc>
                        <a:spcBef>
                          <a:spcPts val="0"/>
                        </a:spcBef>
                        <a:spcAft>
                          <a:spcPts val="0"/>
                        </a:spcAft>
                        <a:buClr>
                          <a:srgbClr val="000000"/>
                        </a:buClr>
                        <a:buSzPts val="1700"/>
                        <a:buFont typeface="Arial"/>
                        <a:buNone/>
                      </a:pPr>
                      <a:r>
                        <a:rPr lang="en-GB" sz="1700" u="none" cap="none" strike="noStrike"/>
                        <a:t>Support Staff</a:t>
                      </a:r>
                      <a:endParaRPr sz="17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700"/>
                        <a:buFont typeface="Arial"/>
                        <a:buNone/>
                      </a:pPr>
                      <a:r>
                        <a:rPr lang="en-GB" sz="1700" u="none" cap="none" strike="noStrike"/>
                        <a:t>Role dependent</a:t>
                      </a:r>
                      <a:endParaRPr sz="17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marR="0" rtl="0" algn="l">
                        <a:lnSpc>
                          <a:spcPct val="100000"/>
                        </a:lnSpc>
                        <a:spcBef>
                          <a:spcPts val="0"/>
                        </a:spcBef>
                        <a:spcAft>
                          <a:spcPts val="0"/>
                        </a:spcAft>
                        <a:buClr>
                          <a:srgbClr val="000000"/>
                        </a:buClr>
                        <a:buSzPts val="1700"/>
                        <a:buFont typeface="Arial"/>
                        <a:buNone/>
                      </a:pPr>
                      <a:r>
                        <a:rPr lang="en-GB" sz="1700" u="none" cap="none" strike="noStrike"/>
                        <a:t>Registering students in a timely manner</a:t>
                      </a:r>
                      <a:endParaRPr sz="1700" u="none" cap="none" strike="noStrike"/>
                    </a:p>
                    <a:p>
                      <a:pPr indent="0" lvl="0" marL="0" marR="0" rtl="0" algn="l">
                        <a:lnSpc>
                          <a:spcPct val="100000"/>
                        </a:lnSpc>
                        <a:spcBef>
                          <a:spcPts val="0"/>
                        </a:spcBef>
                        <a:spcAft>
                          <a:spcPts val="0"/>
                        </a:spcAft>
                        <a:buClr>
                          <a:srgbClr val="000000"/>
                        </a:buClr>
                        <a:buSzPts val="1700"/>
                        <a:buFont typeface="Arial"/>
                        <a:buNone/>
                      </a:pPr>
                      <a:r>
                        <a:rPr lang="en-GB" sz="1700" u="none" cap="none" strike="noStrike"/>
                        <a:t>Parent phone calls</a:t>
                      </a:r>
                      <a:endParaRPr sz="1700" u="none" cap="none" strike="noStrike"/>
                    </a:p>
                    <a:p>
                      <a:pPr indent="0" lvl="0" marL="0" marR="0" rtl="0" algn="l">
                        <a:lnSpc>
                          <a:spcPct val="100000"/>
                        </a:lnSpc>
                        <a:spcBef>
                          <a:spcPts val="0"/>
                        </a:spcBef>
                        <a:spcAft>
                          <a:spcPts val="0"/>
                        </a:spcAft>
                        <a:buClr>
                          <a:srgbClr val="000000"/>
                        </a:buClr>
                        <a:buSzPts val="1700"/>
                        <a:buFont typeface="Arial"/>
                        <a:buNone/>
                      </a:pPr>
                      <a:r>
                        <a:rPr lang="en-GB" sz="1700" u="none" cap="none" strike="noStrike"/>
                        <a:t>Providing support for students</a:t>
                      </a:r>
                      <a:endParaRPr sz="1700" u="none" cap="none" strike="noStrike"/>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pic>
        <p:nvPicPr>
          <p:cNvPr id="239" name="Google Shape;239;g347b0ae34d9_0_142"/>
          <p:cNvPicPr preferRelativeResize="0"/>
          <p:nvPr/>
        </p:nvPicPr>
        <p:blipFill rotWithShape="1">
          <a:blip r:embed="rId3">
            <a:alphaModFix/>
          </a:blip>
          <a:srcRect b="0" l="0" r="0" t="0"/>
          <a:stretch/>
        </p:blipFill>
        <p:spPr>
          <a:xfrm>
            <a:off x="0" y="0"/>
            <a:ext cx="9144000" cy="847725"/>
          </a:xfrm>
          <a:prstGeom prst="rect">
            <a:avLst/>
          </a:prstGeom>
          <a:noFill/>
          <a:ln>
            <a:noFill/>
          </a:ln>
        </p:spPr>
      </p:pic>
      <p:sp>
        <p:nvSpPr>
          <p:cNvPr id="240" name="Google Shape;240;g347b0ae34d9_0_142"/>
          <p:cNvSpPr txBox="1"/>
          <p:nvPr>
            <p:ph idx="4294967295" type="title"/>
          </p:nvPr>
        </p:nvSpPr>
        <p:spPr>
          <a:xfrm>
            <a:off x="933450" y="60325"/>
            <a:ext cx="7886700" cy="787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GB">
                <a:solidFill>
                  <a:schemeClr val="lt1"/>
                </a:solidFill>
              </a:rPr>
              <a:t>How This Helps</a:t>
            </a:r>
            <a:endParaRPr>
              <a:solidFill>
                <a:schemeClr val="lt1"/>
              </a:solidFill>
            </a:endParaRPr>
          </a:p>
        </p:txBody>
      </p:sp>
      <p:sp>
        <p:nvSpPr>
          <p:cNvPr id="241" name="Google Shape;241;g347b0ae34d9_0_142"/>
          <p:cNvSpPr txBox="1"/>
          <p:nvPr>
            <p:ph idx="4294967295" type="body"/>
          </p:nvPr>
        </p:nvSpPr>
        <p:spPr>
          <a:xfrm>
            <a:off x="138150" y="986775"/>
            <a:ext cx="8871000" cy="5545800"/>
          </a:xfrm>
          <a:prstGeom prst="rect">
            <a:avLst/>
          </a:prstGeom>
          <a:noFill/>
          <a:ln>
            <a:noFill/>
          </a:ln>
        </p:spPr>
        <p:txBody>
          <a:bodyPr anchorCtr="0" anchor="t" bIns="45700" lIns="91425" spcFirstLastPara="1" rIns="91425" wrap="square" tIns="45700">
            <a:noAutofit/>
          </a:bodyPr>
          <a:lstStyle/>
          <a:p>
            <a:pPr indent="-533400" lvl="0" marL="457200" rtl="0" algn="l">
              <a:spcBef>
                <a:spcPts val="1000"/>
              </a:spcBef>
              <a:spcAft>
                <a:spcPts val="0"/>
              </a:spcAft>
              <a:buSzPts val="4800"/>
              <a:buChar char="•"/>
            </a:pPr>
            <a:r>
              <a:rPr lang="en-GB" sz="4800"/>
              <a:t>Everyone knows what their </a:t>
            </a:r>
            <a:r>
              <a:rPr lang="en-GB" sz="4800"/>
              <a:t>responsibilities</a:t>
            </a:r>
            <a:r>
              <a:rPr lang="en-GB" sz="4800"/>
              <a:t> are</a:t>
            </a:r>
            <a:endParaRPr sz="4800"/>
          </a:p>
          <a:p>
            <a:pPr indent="0" lvl="0" marL="457200" rtl="0" algn="l">
              <a:spcBef>
                <a:spcPts val="1000"/>
              </a:spcBef>
              <a:spcAft>
                <a:spcPts val="0"/>
              </a:spcAft>
              <a:buNone/>
            </a:pPr>
            <a:r>
              <a:t/>
            </a:r>
            <a:endParaRPr sz="4800"/>
          </a:p>
          <a:p>
            <a:pPr indent="-533400" lvl="0" marL="457200" rtl="0" algn="l">
              <a:spcBef>
                <a:spcPts val="1000"/>
              </a:spcBef>
              <a:spcAft>
                <a:spcPts val="0"/>
              </a:spcAft>
              <a:buSzPts val="4800"/>
              <a:buChar char="•"/>
            </a:pPr>
            <a:r>
              <a:rPr lang="en-GB" sz="4800"/>
              <a:t>Allows for staff accountability</a:t>
            </a:r>
            <a:endParaRPr sz="4800"/>
          </a:p>
          <a:p>
            <a:pPr indent="0" lvl="0" marL="457200" rtl="0" algn="l">
              <a:spcBef>
                <a:spcPts val="1000"/>
              </a:spcBef>
              <a:spcAft>
                <a:spcPts val="0"/>
              </a:spcAft>
              <a:buNone/>
            </a:pPr>
            <a:r>
              <a:t/>
            </a:r>
            <a:endParaRPr sz="4800"/>
          </a:p>
          <a:p>
            <a:pPr indent="-533400" lvl="0" marL="457200" rtl="0" algn="l">
              <a:spcBef>
                <a:spcPts val="1000"/>
              </a:spcBef>
              <a:spcAft>
                <a:spcPts val="0"/>
              </a:spcAft>
              <a:buSzPts val="4800"/>
              <a:buChar char="•"/>
            </a:pPr>
            <a:r>
              <a:rPr lang="en-GB" sz="4800"/>
              <a:t>Avoids overlap of communication/intervention</a:t>
            </a:r>
            <a:endParaRPr sz="4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g30a39db6c4e_0_322"/>
          <p:cNvPicPr preferRelativeResize="0"/>
          <p:nvPr/>
        </p:nvPicPr>
        <p:blipFill rotWithShape="1">
          <a:blip r:embed="rId3">
            <a:alphaModFix/>
          </a:blip>
          <a:srcRect b="0" l="0" r="0" t="0"/>
          <a:stretch/>
        </p:blipFill>
        <p:spPr>
          <a:xfrm>
            <a:off x="0" y="0"/>
            <a:ext cx="9144000" cy="847725"/>
          </a:xfrm>
          <a:prstGeom prst="rect">
            <a:avLst/>
          </a:prstGeom>
          <a:noFill/>
          <a:ln>
            <a:noFill/>
          </a:ln>
        </p:spPr>
      </p:pic>
      <p:sp>
        <p:nvSpPr>
          <p:cNvPr id="104" name="Google Shape;104;g30a39db6c4e_0_322"/>
          <p:cNvSpPr txBox="1"/>
          <p:nvPr>
            <p:ph idx="4294967295" type="title"/>
          </p:nvPr>
        </p:nvSpPr>
        <p:spPr>
          <a:xfrm>
            <a:off x="933450" y="60325"/>
            <a:ext cx="7886700" cy="787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GB">
                <a:solidFill>
                  <a:schemeClr val="lt1"/>
                </a:solidFill>
              </a:rPr>
              <a:t>Context</a:t>
            </a:r>
            <a:endParaRPr>
              <a:solidFill>
                <a:schemeClr val="lt1"/>
              </a:solidFill>
            </a:endParaRPr>
          </a:p>
        </p:txBody>
      </p:sp>
      <p:sp>
        <p:nvSpPr>
          <p:cNvPr id="105" name="Google Shape;105;g30a39db6c4e_0_322"/>
          <p:cNvSpPr txBox="1"/>
          <p:nvPr>
            <p:ph idx="4294967295" type="body"/>
          </p:nvPr>
        </p:nvSpPr>
        <p:spPr>
          <a:xfrm>
            <a:off x="138150" y="986775"/>
            <a:ext cx="8871000" cy="5545800"/>
          </a:xfrm>
          <a:prstGeom prst="rect">
            <a:avLst/>
          </a:prstGeom>
          <a:noFill/>
          <a:ln>
            <a:noFill/>
          </a:ln>
        </p:spPr>
        <p:txBody>
          <a:bodyPr anchorCtr="0" anchor="t" bIns="45700" lIns="91425" spcFirstLastPara="1" rIns="91425" wrap="square" tIns="45700">
            <a:noAutofit/>
          </a:bodyPr>
          <a:lstStyle/>
          <a:p>
            <a:pPr indent="-463550" lvl="0" marL="457200" rtl="0" algn="l">
              <a:spcBef>
                <a:spcPts val="1000"/>
              </a:spcBef>
              <a:spcAft>
                <a:spcPts val="0"/>
              </a:spcAft>
              <a:buSzPts val="3700"/>
              <a:buChar char="•"/>
            </a:pPr>
            <a:r>
              <a:rPr lang="en-GB" sz="3700"/>
              <a:t>Grammar School</a:t>
            </a:r>
            <a:endParaRPr sz="3700"/>
          </a:p>
          <a:p>
            <a:pPr indent="-463550" lvl="0" marL="457200" rtl="0" algn="l">
              <a:spcBef>
                <a:spcPts val="1000"/>
              </a:spcBef>
              <a:spcAft>
                <a:spcPts val="0"/>
              </a:spcAft>
              <a:buSzPts val="3700"/>
              <a:buChar char="•"/>
            </a:pPr>
            <a:r>
              <a:rPr lang="en-GB" sz="3700"/>
              <a:t>KS3-4 Boys, KS5 Boys &amp; Girls</a:t>
            </a:r>
            <a:endParaRPr sz="3700"/>
          </a:p>
          <a:p>
            <a:pPr indent="-463550" lvl="0" marL="457200" rtl="0" algn="l">
              <a:spcBef>
                <a:spcPts val="1000"/>
              </a:spcBef>
              <a:spcAft>
                <a:spcPts val="0"/>
              </a:spcAft>
              <a:buSzPts val="3700"/>
              <a:buChar char="•"/>
            </a:pPr>
            <a:r>
              <a:rPr lang="en-GB" sz="3700"/>
              <a:t>Recently increased pan to 150 per year group</a:t>
            </a:r>
            <a:endParaRPr sz="3700"/>
          </a:p>
          <a:p>
            <a:pPr indent="-463550" lvl="0" marL="457200" rtl="0" algn="l">
              <a:spcBef>
                <a:spcPts val="1000"/>
              </a:spcBef>
              <a:spcAft>
                <a:spcPts val="0"/>
              </a:spcAft>
              <a:buSzPts val="3700"/>
              <a:buChar char="•"/>
            </a:pPr>
            <a:r>
              <a:rPr lang="en-GB" sz="3700"/>
              <a:t>12.9% Disadvantaged</a:t>
            </a:r>
            <a:endParaRPr sz="3700"/>
          </a:p>
          <a:p>
            <a:pPr indent="-463550" lvl="0" marL="457200" rtl="0" algn="l">
              <a:spcBef>
                <a:spcPts val="1000"/>
              </a:spcBef>
              <a:spcAft>
                <a:spcPts val="0"/>
              </a:spcAft>
              <a:buSzPts val="3700"/>
              <a:buChar char="•"/>
            </a:pPr>
            <a:r>
              <a:rPr lang="en-GB" sz="3700"/>
              <a:t>3.3% SEN</a:t>
            </a:r>
            <a:endParaRPr sz="3700"/>
          </a:p>
          <a:p>
            <a:pPr indent="-400050" lvl="0" marL="457200" rtl="0" algn="l">
              <a:lnSpc>
                <a:spcPct val="90000"/>
              </a:lnSpc>
              <a:spcBef>
                <a:spcPts val="1000"/>
              </a:spcBef>
              <a:spcAft>
                <a:spcPts val="0"/>
              </a:spcAft>
              <a:buSzPts val="2700"/>
              <a:buFont typeface="Calibri"/>
              <a:buChar char="•"/>
            </a:pPr>
            <a:r>
              <a:rPr lang="en-GB" sz="3700"/>
              <a:t>One of the most deprived regions in the country</a:t>
            </a:r>
            <a:endParaRPr sz="3700"/>
          </a:p>
          <a:p>
            <a:pPr indent="-400050" lvl="0" marL="457200" rtl="0" algn="l">
              <a:lnSpc>
                <a:spcPct val="90000"/>
              </a:lnSpc>
              <a:spcBef>
                <a:spcPts val="1000"/>
              </a:spcBef>
              <a:spcAft>
                <a:spcPts val="0"/>
              </a:spcAft>
              <a:buSzPts val="2700"/>
              <a:buFont typeface="Calibri"/>
              <a:buChar char="•"/>
            </a:pPr>
            <a:r>
              <a:rPr lang="en-GB" sz="3700"/>
              <a:t>¾ White British in local area</a:t>
            </a:r>
            <a:endParaRPr sz="37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id="111" name="Google Shape;111;g33ffaa20db6_0_0"/>
          <p:cNvPicPr preferRelativeResize="0"/>
          <p:nvPr/>
        </p:nvPicPr>
        <p:blipFill rotWithShape="1">
          <a:blip r:embed="rId3">
            <a:alphaModFix/>
          </a:blip>
          <a:srcRect b="0" l="0" r="0" t="0"/>
          <a:stretch/>
        </p:blipFill>
        <p:spPr>
          <a:xfrm>
            <a:off x="0" y="0"/>
            <a:ext cx="9144000" cy="847725"/>
          </a:xfrm>
          <a:prstGeom prst="rect">
            <a:avLst/>
          </a:prstGeom>
          <a:noFill/>
          <a:ln>
            <a:noFill/>
          </a:ln>
        </p:spPr>
      </p:pic>
      <p:sp>
        <p:nvSpPr>
          <p:cNvPr id="112" name="Google Shape;112;g33ffaa20db6_0_0"/>
          <p:cNvSpPr txBox="1"/>
          <p:nvPr>
            <p:ph idx="4294967295" type="title"/>
          </p:nvPr>
        </p:nvSpPr>
        <p:spPr>
          <a:xfrm>
            <a:off x="933450" y="60325"/>
            <a:ext cx="7886700" cy="787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GB">
                <a:solidFill>
                  <a:schemeClr val="lt1"/>
                </a:solidFill>
              </a:rPr>
              <a:t>Attendance</a:t>
            </a:r>
            <a:endParaRPr>
              <a:solidFill>
                <a:schemeClr val="lt1"/>
              </a:solidFill>
            </a:endParaRPr>
          </a:p>
        </p:txBody>
      </p:sp>
      <p:sp>
        <p:nvSpPr>
          <p:cNvPr id="113" name="Google Shape;113;g33ffaa20db6_0_0"/>
          <p:cNvSpPr txBox="1"/>
          <p:nvPr>
            <p:ph idx="4294967295" type="body"/>
          </p:nvPr>
        </p:nvSpPr>
        <p:spPr>
          <a:xfrm>
            <a:off x="138150" y="986775"/>
            <a:ext cx="8871000" cy="5545800"/>
          </a:xfrm>
          <a:prstGeom prst="rect">
            <a:avLst/>
          </a:prstGeom>
          <a:noFill/>
          <a:ln>
            <a:noFill/>
          </a:ln>
        </p:spPr>
        <p:txBody>
          <a:bodyPr anchorCtr="0" anchor="t" bIns="45700" lIns="91425" spcFirstLastPara="1" rIns="91425" wrap="square" tIns="45700">
            <a:noAutofit/>
          </a:bodyPr>
          <a:lstStyle/>
          <a:p>
            <a:pPr indent="-419100" lvl="0" marL="457200" rtl="0" algn="l">
              <a:lnSpc>
                <a:spcPct val="90000"/>
              </a:lnSpc>
              <a:spcBef>
                <a:spcPts val="1000"/>
              </a:spcBef>
              <a:spcAft>
                <a:spcPts val="0"/>
              </a:spcAft>
              <a:buSzPts val="3000"/>
              <a:buFont typeface="Calibri"/>
              <a:buChar char="•"/>
            </a:pPr>
            <a:r>
              <a:rPr lang="en-GB" sz="4000"/>
              <a:t>96% whole school attendance </a:t>
            </a:r>
            <a:endParaRPr sz="4000"/>
          </a:p>
          <a:p>
            <a:pPr indent="0" lvl="0" marL="457200" rtl="0" algn="l">
              <a:lnSpc>
                <a:spcPct val="90000"/>
              </a:lnSpc>
              <a:spcBef>
                <a:spcPts val="1000"/>
              </a:spcBef>
              <a:spcAft>
                <a:spcPts val="0"/>
              </a:spcAft>
              <a:buNone/>
            </a:pPr>
            <a:r>
              <a:t/>
            </a:r>
            <a:endParaRPr sz="4000"/>
          </a:p>
          <a:p>
            <a:pPr indent="-482600" lvl="0" marL="457200" rtl="0" algn="l">
              <a:lnSpc>
                <a:spcPct val="90000"/>
              </a:lnSpc>
              <a:spcBef>
                <a:spcPts val="1000"/>
              </a:spcBef>
              <a:spcAft>
                <a:spcPts val="0"/>
              </a:spcAft>
              <a:buSzPts val="4000"/>
              <a:buChar char="•"/>
            </a:pPr>
            <a:r>
              <a:rPr lang="en-GB" sz="4000"/>
              <a:t>93.9% disadvantaged attendance</a:t>
            </a:r>
            <a:endParaRPr sz="4000"/>
          </a:p>
          <a:p>
            <a:pPr indent="0" lvl="0" marL="457200" rtl="0" algn="l">
              <a:lnSpc>
                <a:spcPct val="90000"/>
              </a:lnSpc>
              <a:spcBef>
                <a:spcPts val="1000"/>
              </a:spcBef>
              <a:spcAft>
                <a:spcPts val="0"/>
              </a:spcAft>
              <a:buNone/>
            </a:pPr>
            <a:r>
              <a:t/>
            </a:r>
            <a:endParaRPr sz="4000"/>
          </a:p>
          <a:p>
            <a:pPr indent="-482600" lvl="0" marL="457200" rtl="0" algn="l">
              <a:lnSpc>
                <a:spcPct val="90000"/>
              </a:lnSpc>
              <a:spcBef>
                <a:spcPts val="1000"/>
              </a:spcBef>
              <a:spcAft>
                <a:spcPts val="0"/>
              </a:spcAft>
              <a:buSzPts val="4000"/>
              <a:buChar char="•"/>
            </a:pPr>
            <a:r>
              <a:rPr lang="en-GB" sz="4000"/>
              <a:t>88.7% SEN attendance</a:t>
            </a:r>
            <a:endParaRPr sz="4000"/>
          </a:p>
          <a:p>
            <a:pPr indent="-482600" lvl="1" marL="914400" rtl="0" algn="l">
              <a:lnSpc>
                <a:spcPct val="90000"/>
              </a:lnSpc>
              <a:spcBef>
                <a:spcPts val="1000"/>
              </a:spcBef>
              <a:spcAft>
                <a:spcPts val="0"/>
              </a:spcAft>
              <a:buSzPts val="4000"/>
              <a:buChar char="•"/>
            </a:pPr>
            <a:r>
              <a:rPr lang="en-GB" sz="4000"/>
              <a:t>1 student school refuser - change of named school instigated</a:t>
            </a:r>
            <a:endParaRPr sz="4000"/>
          </a:p>
          <a:p>
            <a:pPr indent="-482600" lvl="1" marL="914400" rtl="0" algn="l">
              <a:lnSpc>
                <a:spcPct val="90000"/>
              </a:lnSpc>
              <a:spcBef>
                <a:spcPts val="1000"/>
              </a:spcBef>
              <a:spcAft>
                <a:spcPts val="0"/>
              </a:spcAft>
              <a:buSzPts val="4000"/>
              <a:buChar char="•"/>
            </a:pPr>
            <a:r>
              <a:rPr lang="en-GB" sz="4000"/>
              <a:t>2 students with persistent exclusions</a:t>
            </a:r>
            <a:endParaRPr sz="4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7" name="Shape 117"/>
        <p:cNvGrpSpPr/>
        <p:nvPr/>
      </p:nvGrpSpPr>
      <p:grpSpPr>
        <a:xfrm>
          <a:off x="0" y="0"/>
          <a:ext cx="0" cy="0"/>
          <a:chOff x="0" y="0"/>
          <a:chExt cx="0" cy="0"/>
        </a:xfrm>
      </p:grpSpPr>
      <p:sp>
        <p:nvSpPr>
          <p:cNvPr id="118" name="Google Shape;118;g347b0ae34d9_0_55"/>
          <p:cNvSpPr txBox="1"/>
          <p:nvPr>
            <p:ph type="ctrTitle"/>
          </p:nvPr>
        </p:nvSpPr>
        <p:spPr>
          <a:xfrm>
            <a:off x="467250" y="4876325"/>
            <a:ext cx="8209500" cy="1264800"/>
          </a:xfrm>
          <a:prstGeom prst="rect">
            <a:avLst/>
          </a:prstGeom>
          <a:solidFill>
            <a:srgbClr val="FFFFFF"/>
          </a:solidFill>
          <a:ln cap="flat" cmpd="sng" w="38100">
            <a:solidFill>
              <a:srgbClr val="404040"/>
            </a:solidFill>
            <a:prstDash val="solid"/>
            <a:miter lim="800000"/>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404040"/>
              </a:buClr>
              <a:buSzPts val="3500"/>
              <a:buFont typeface="Calibri"/>
              <a:buNone/>
            </a:pPr>
            <a:r>
              <a:rPr lang="en-GB" sz="3500">
                <a:solidFill>
                  <a:srgbClr val="404040"/>
                </a:solidFill>
              </a:rPr>
              <a:t>The Language of Attendance</a:t>
            </a:r>
            <a:endParaRPr sz="3500">
              <a:solidFill>
                <a:srgbClr val="404040"/>
              </a:solidFill>
            </a:endParaRPr>
          </a:p>
        </p:txBody>
      </p:sp>
      <p:pic>
        <p:nvPicPr>
          <p:cNvPr descr="crest  borden stretched ENLARGED" id="119" name="Google Shape;119;g347b0ae34d9_0_55"/>
          <p:cNvPicPr preferRelativeResize="0"/>
          <p:nvPr/>
        </p:nvPicPr>
        <p:blipFill rotWithShape="1">
          <a:blip r:embed="rId3">
            <a:alphaModFix/>
          </a:blip>
          <a:srcRect b="0" l="0" r="0" t="0"/>
          <a:stretch/>
        </p:blipFill>
        <p:spPr>
          <a:xfrm>
            <a:off x="3133223" y="376055"/>
            <a:ext cx="2877554" cy="394043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1"/>
                                        <p:tgtEl>
                                          <p:spTgt spid="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id="125" name="Google Shape;125;g347b0ae34d9_0_60"/>
          <p:cNvPicPr preferRelativeResize="0"/>
          <p:nvPr/>
        </p:nvPicPr>
        <p:blipFill rotWithShape="1">
          <a:blip r:embed="rId3">
            <a:alphaModFix/>
          </a:blip>
          <a:srcRect b="0" l="0" r="0" t="0"/>
          <a:stretch/>
        </p:blipFill>
        <p:spPr>
          <a:xfrm>
            <a:off x="0" y="0"/>
            <a:ext cx="9144000" cy="847725"/>
          </a:xfrm>
          <a:prstGeom prst="rect">
            <a:avLst/>
          </a:prstGeom>
          <a:noFill/>
          <a:ln>
            <a:noFill/>
          </a:ln>
        </p:spPr>
      </p:pic>
      <p:sp>
        <p:nvSpPr>
          <p:cNvPr id="126" name="Google Shape;126;g347b0ae34d9_0_60"/>
          <p:cNvSpPr txBox="1"/>
          <p:nvPr>
            <p:ph idx="4294967295" type="title"/>
          </p:nvPr>
        </p:nvSpPr>
        <p:spPr>
          <a:xfrm>
            <a:off x="933450" y="60325"/>
            <a:ext cx="7886700" cy="787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GB">
                <a:solidFill>
                  <a:schemeClr val="lt1"/>
                </a:solidFill>
              </a:rPr>
              <a:t>Working Together</a:t>
            </a:r>
            <a:endParaRPr>
              <a:solidFill>
                <a:schemeClr val="lt1"/>
              </a:solidFill>
            </a:endParaRPr>
          </a:p>
        </p:txBody>
      </p:sp>
      <p:sp>
        <p:nvSpPr>
          <p:cNvPr id="127" name="Google Shape;127;g347b0ae34d9_0_60"/>
          <p:cNvSpPr txBox="1"/>
          <p:nvPr>
            <p:ph idx="4294967295" type="body"/>
          </p:nvPr>
        </p:nvSpPr>
        <p:spPr>
          <a:xfrm>
            <a:off x="138150" y="986775"/>
            <a:ext cx="8871000" cy="55458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None/>
            </a:pPr>
            <a:r>
              <a:rPr lang="en-GB" sz="3100"/>
              <a:t>Good attendance starts with </a:t>
            </a:r>
            <a:r>
              <a:rPr lang="en-GB" sz="3100">
                <a:highlight>
                  <a:srgbClr val="FFFF00"/>
                </a:highlight>
              </a:rPr>
              <a:t>close and productive relationships</a:t>
            </a:r>
            <a:r>
              <a:rPr lang="en-GB" sz="3100"/>
              <a:t> with parents and pupils. Schools should treat all pupils and parents with dignity and staff should model respectful relationships to build a </a:t>
            </a:r>
            <a:r>
              <a:rPr lang="en-GB" sz="3100">
                <a:highlight>
                  <a:srgbClr val="FFFF00"/>
                </a:highlight>
              </a:rPr>
              <a:t>positive relationship between home and school</a:t>
            </a:r>
            <a:r>
              <a:rPr lang="en-GB" sz="3100"/>
              <a:t> that can be the foundation of good attendance. In working in partnership with parents, schools should discuss the </a:t>
            </a:r>
            <a:r>
              <a:rPr lang="en-GB" sz="3100">
                <a:highlight>
                  <a:srgbClr val="FFFF00"/>
                </a:highlight>
              </a:rPr>
              <a:t>link between attendance and attainment</a:t>
            </a:r>
            <a:r>
              <a:rPr lang="en-GB" sz="3100"/>
              <a:t> and </a:t>
            </a:r>
            <a:r>
              <a:rPr lang="en-GB" sz="3100">
                <a:highlight>
                  <a:srgbClr val="FFFF00"/>
                </a:highlight>
              </a:rPr>
              <a:t>wider wellbeing</a:t>
            </a:r>
            <a:r>
              <a:rPr lang="en-GB" sz="3100"/>
              <a:t>, and </a:t>
            </a:r>
            <a:r>
              <a:rPr lang="en-GB" sz="3100">
                <a:highlight>
                  <a:srgbClr val="FFFF00"/>
                </a:highlight>
              </a:rPr>
              <a:t>challenge parents’ views where they have misconceptions</a:t>
            </a:r>
            <a:r>
              <a:rPr lang="en-GB" sz="3100"/>
              <a:t> about what ‘good’ attendance looks like.</a:t>
            </a:r>
            <a:endParaRPr sz="31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g347b0ae34d9_0_127"/>
          <p:cNvPicPr preferRelativeResize="0"/>
          <p:nvPr/>
        </p:nvPicPr>
        <p:blipFill rotWithShape="1">
          <a:blip r:embed="rId3">
            <a:alphaModFix/>
          </a:blip>
          <a:srcRect b="0" l="0" r="0" t="0"/>
          <a:stretch/>
        </p:blipFill>
        <p:spPr>
          <a:xfrm>
            <a:off x="0" y="0"/>
            <a:ext cx="9144000" cy="847725"/>
          </a:xfrm>
          <a:prstGeom prst="rect">
            <a:avLst/>
          </a:prstGeom>
          <a:noFill/>
          <a:ln>
            <a:noFill/>
          </a:ln>
        </p:spPr>
      </p:pic>
      <p:sp>
        <p:nvSpPr>
          <p:cNvPr id="134" name="Google Shape;134;g347b0ae34d9_0_127"/>
          <p:cNvSpPr txBox="1"/>
          <p:nvPr>
            <p:ph idx="4294967295" type="title"/>
          </p:nvPr>
        </p:nvSpPr>
        <p:spPr>
          <a:xfrm>
            <a:off x="933450" y="60325"/>
            <a:ext cx="7886700" cy="787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GB">
                <a:solidFill>
                  <a:schemeClr val="lt1"/>
                </a:solidFill>
              </a:rPr>
              <a:t>Language</a:t>
            </a:r>
            <a:endParaRPr>
              <a:solidFill>
                <a:schemeClr val="lt1"/>
              </a:solidFill>
            </a:endParaRPr>
          </a:p>
        </p:txBody>
      </p:sp>
      <p:sp>
        <p:nvSpPr>
          <p:cNvPr id="135" name="Google Shape;135;g347b0ae34d9_0_127"/>
          <p:cNvSpPr txBox="1"/>
          <p:nvPr>
            <p:ph idx="4294967295" type="body"/>
          </p:nvPr>
        </p:nvSpPr>
        <p:spPr>
          <a:xfrm>
            <a:off x="138150" y="986775"/>
            <a:ext cx="8871000" cy="5545800"/>
          </a:xfrm>
          <a:prstGeom prst="rect">
            <a:avLst/>
          </a:prstGeom>
          <a:noFill/>
          <a:ln>
            <a:noFill/>
          </a:ln>
        </p:spPr>
        <p:txBody>
          <a:bodyPr anchorCtr="0" anchor="t" bIns="45700" lIns="91425" spcFirstLastPara="1" rIns="91425" wrap="square" tIns="45700">
            <a:noAutofit/>
          </a:bodyPr>
          <a:lstStyle/>
          <a:p>
            <a:pPr indent="-476250" lvl="0" marL="457200" rtl="0" algn="l">
              <a:spcBef>
                <a:spcPts val="1000"/>
              </a:spcBef>
              <a:spcAft>
                <a:spcPts val="0"/>
              </a:spcAft>
              <a:buSzPts val="3900"/>
              <a:buChar char="•"/>
            </a:pPr>
            <a:r>
              <a:rPr lang="en-GB" sz="3900"/>
              <a:t>Parents often do not understand the language we use around attendance</a:t>
            </a:r>
            <a:endParaRPr sz="3900"/>
          </a:p>
          <a:p>
            <a:pPr indent="0" lvl="0" marL="457200" rtl="0" algn="l">
              <a:spcBef>
                <a:spcPts val="1000"/>
              </a:spcBef>
              <a:spcAft>
                <a:spcPts val="0"/>
              </a:spcAft>
              <a:buNone/>
            </a:pPr>
            <a:r>
              <a:t/>
            </a:r>
            <a:endParaRPr sz="3900"/>
          </a:p>
          <a:p>
            <a:pPr indent="-476250" lvl="0" marL="457200" rtl="0" algn="l">
              <a:spcBef>
                <a:spcPts val="1000"/>
              </a:spcBef>
              <a:spcAft>
                <a:spcPts val="0"/>
              </a:spcAft>
              <a:buSzPts val="3900"/>
              <a:buChar char="•"/>
            </a:pPr>
            <a:r>
              <a:rPr lang="en-GB" sz="3900"/>
              <a:t>Some demographics can be less likely to engage - often those we want to prioritise!</a:t>
            </a:r>
            <a:endParaRPr sz="3900"/>
          </a:p>
          <a:p>
            <a:pPr indent="0" lvl="0" marL="457200" rtl="0" algn="l">
              <a:spcBef>
                <a:spcPts val="1000"/>
              </a:spcBef>
              <a:spcAft>
                <a:spcPts val="0"/>
              </a:spcAft>
              <a:buNone/>
            </a:pPr>
            <a:r>
              <a:t/>
            </a:r>
            <a:endParaRPr sz="3900"/>
          </a:p>
          <a:p>
            <a:pPr indent="-476250" lvl="0" marL="457200" rtl="0" algn="l">
              <a:spcBef>
                <a:spcPts val="1000"/>
              </a:spcBef>
              <a:spcAft>
                <a:spcPts val="0"/>
              </a:spcAft>
              <a:buSzPts val="3900"/>
              <a:buChar char="•"/>
            </a:pPr>
            <a:r>
              <a:rPr lang="en-GB" sz="3900"/>
              <a:t>Encouraging good attendance is an act of persuasion</a:t>
            </a:r>
            <a:endParaRPr sz="39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id="141" name="Google Shape;141;g347b0ae34d9_0_67"/>
          <p:cNvPicPr preferRelativeResize="0"/>
          <p:nvPr/>
        </p:nvPicPr>
        <p:blipFill rotWithShape="1">
          <a:blip r:embed="rId3">
            <a:alphaModFix/>
          </a:blip>
          <a:srcRect b="0" l="0" r="0" t="0"/>
          <a:stretch/>
        </p:blipFill>
        <p:spPr>
          <a:xfrm>
            <a:off x="0" y="0"/>
            <a:ext cx="9144000" cy="847725"/>
          </a:xfrm>
          <a:prstGeom prst="rect">
            <a:avLst/>
          </a:prstGeom>
          <a:noFill/>
          <a:ln>
            <a:noFill/>
          </a:ln>
        </p:spPr>
      </p:pic>
      <p:sp>
        <p:nvSpPr>
          <p:cNvPr id="142" name="Google Shape;142;g347b0ae34d9_0_67"/>
          <p:cNvSpPr txBox="1"/>
          <p:nvPr>
            <p:ph idx="4294967295" type="title"/>
          </p:nvPr>
        </p:nvSpPr>
        <p:spPr>
          <a:xfrm>
            <a:off x="933450" y="60325"/>
            <a:ext cx="7886700" cy="787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GB">
                <a:solidFill>
                  <a:schemeClr val="lt1"/>
                </a:solidFill>
              </a:rPr>
              <a:t>The Project</a:t>
            </a:r>
            <a:endParaRPr>
              <a:solidFill>
                <a:schemeClr val="lt1"/>
              </a:solidFill>
            </a:endParaRPr>
          </a:p>
        </p:txBody>
      </p:sp>
      <p:sp>
        <p:nvSpPr>
          <p:cNvPr id="143" name="Google Shape;143;g347b0ae34d9_0_67"/>
          <p:cNvSpPr txBox="1"/>
          <p:nvPr>
            <p:ph idx="4294967295" type="body"/>
          </p:nvPr>
        </p:nvSpPr>
        <p:spPr>
          <a:xfrm>
            <a:off x="138150" y="986775"/>
            <a:ext cx="8871000" cy="5545800"/>
          </a:xfrm>
          <a:prstGeom prst="rect">
            <a:avLst/>
          </a:prstGeom>
          <a:noFill/>
          <a:ln>
            <a:noFill/>
          </a:ln>
        </p:spPr>
        <p:txBody>
          <a:bodyPr anchorCtr="0" anchor="t" bIns="45700" lIns="91425" spcFirstLastPara="1" rIns="91425" wrap="square" tIns="45700">
            <a:noAutofit/>
          </a:bodyPr>
          <a:lstStyle/>
          <a:p>
            <a:pPr indent="-469900" lvl="0" marL="457200" rtl="0" algn="l">
              <a:spcBef>
                <a:spcPts val="1000"/>
              </a:spcBef>
              <a:spcAft>
                <a:spcPts val="0"/>
              </a:spcAft>
              <a:buSzPts val="3800"/>
              <a:buChar char="•"/>
            </a:pPr>
            <a:r>
              <a:rPr lang="en-GB" sz="3800"/>
              <a:t>Education Endowment Fund</a:t>
            </a:r>
            <a:endParaRPr sz="3800"/>
          </a:p>
          <a:p>
            <a:pPr indent="0" lvl="0" marL="457200" rtl="0" algn="l">
              <a:spcBef>
                <a:spcPts val="1000"/>
              </a:spcBef>
              <a:spcAft>
                <a:spcPts val="0"/>
              </a:spcAft>
              <a:buNone/>
            </a:pPr>
            <a:r>
              <a:t/>
            </a:r>
            <a:endParaRPr sz="3800"/>
          </a:p>
          <a:p>
            <a:pPr indent="-469900" lvl="0" marL="457200" rtl="0" algn="l">
              <a:spcBef>
                <a:spcPts val="1000"/>
              </a:spcBef>
              <a:spcAft>
                <a:spcPts val="0"/>
              </a:spcAft>
              <a:buSzPts val="3800"/>
              <a:buChar char="•"/>
            </a:pPr>
            <a:r>
              <a:rPr lang="en-GB" sz="3800"/>
              <a:t>Behavioural Insights Team</a:t>
            </a:r>
            <a:endParaRPr sz="3800"/>
          </a:p>
          <a:p>
            <a:pPr indent="0" lvl="0" marL="457200" rtl="0" algn="l">
              <a:spcBef>
                <a:spcPts val="1000"/>
              </a:spcBef>
              <a:spcAft>
                <a:spcPts val="0"/>
              </a:spcAft>
              <a:buNone/>
            </a:pPr>
            <a:r>
              <a:t/>
            </a:r>
            <a:endParaRPr sz="3800"/>
          </a:p>
          <a:p>
            <a:pPr indent="-469900" lvl="0" marL="457200" rtl="0" algn="l">
              <a:spcBef>
                <a:spcPts val="1000"/>
              </a:spcBef>
              <a:spcAft>
                <a:spcPts val="0"/>
              </a:spcAft>
              <a:buSzPts val="3800"/>
              <a:buChar char="•"/>
            </a:pPr>
            <a:r>
              <a:rPr lang="en-GB" sz="3800"/>
              <a:t>Focus on how the language used to communicate to parents might improve attendance</a:t>
            </a:r>
            <a:endParaRPr sz="3800"/>
          </a:p>
          <a:p>
            <a:pPr indent="0" lvl="0" marL="457200" rtl="0" algn="l">
              <a:spcBef>
                <a:spcPts val="1000"/>
              </a:spcBef>
              <a:spcAft>
                <a:spcPts val="0"/>
              </a:spcAft>
              <a:buNone/>
            </a:pPr>
            <a:r>
              <a:t/>
            </a:r>
            <a:endParaRPr sz="3800"/>
          </a:p>
          <a:p>
            <a:pPr indent="-469900" lvl="0" marL="457200" rtl="0" algn="l">
              <a:spcBef>
                <a:spcPts val="1000"/>
              </a:spcBef>
              <a:spcAft>
                <a:spcPts val="0"/>
              </a:spcAft>
              <a:buSzPts val="3800"/>
              <a:buChar char="•"/>
            </a:pPr>
            <a:r>
              <a:rPr lang="en-GB" sz="3800"/>
              <a:t>Report published summer 2025</a:t>
            </a:r>
            <a:endParaRPr sz="3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pic>
        <p:nvPicPr>
          <p:cNvPr id="149" name="Google Shape;149;g347b0ae34d9_0_74"/>
          <p:cNvPicPr preferRelativeResize="0"/>
          <p:nvPr/>
        </p:nvPicPr>
        <p:blipFill rotWithShape="1">
          <a:blip r:embed="rId3">
            <a:alphaModFix/>
          </a:blip>
          <a:srcRect b="0" l="0" r="0" t="0"/>
          <a:stretch/>
        </p:blipFill>
        <p:spPr>
          <a:xfrm>
            <a:off x="0" y="0"/>
            <a:ext cx="9144000" cy="847725"/>
          </a:xfrm>
          <a:prstGeom prst="rect">
            <a:avLst/>
          </a:prstGeom>
          <a:noFill/>
          <a:ln>
            <a:noFill/>
          </a:ln>
        </p:spPr>
      </p:pic>
      <p:sp>
        <p:nvSpPr>
          <p:cNvPr id="150" name="Google Shape;150;g347b0ae34d9_0_74"/>
          <p:cNvSpPr txBox="1"/>
          <p:nvPr>
            <p:ph idx="4294967295" type="title"/>
          </p:nvPr>
        </p:nvSpPr>
        <p:spPr>
          <a:xfrm>
            <a:off x="933450" y="60325"/>
            <a:ext cx="7886700" cy="787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GB">
                <a:solidFill>
                  <a:schemeClr val="lt1"/>
                </a:solidFill>
              </a:rPr>
              <a:t>Previous Research</a:t>
            </a:r>
            <a:endParaRPr>
              <a:solidFill>
                <a:schemeClr val="lt1"/>
              </a:solidFill>
            </a:endParaRPr>
          </a:p>
        </p:txBody>
      </p:sp>
      <p:pic>
        <p:nvPicPr>
          <p:cNvPr id="151" name="Google Shape;151;g347b0ae34d9_0_74"/>
          <p:cNvPicPr preferRelativeResize="0"/>
          <p:nvPr/>
        </p:nvPicPr>
        <p:blipFill>
          <a:blip r:embed="rId4">
            <a:alphaModFix/>
          </a:blip>
          <a:stretch>
            <a:fillRect/>
          </a:stretch>
        </p:blipFill>
        <p:spPr>
          <a:xfrm>
            <a:off x="152400" y="1187100"/>
            <a:ext cx="8839200" cy="491167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pic>
        <p:nvPicPr>
          <p:cNvPr id="157" name="Google Shape;157;g347b0ae34d9_0_82"/>
          <p:cNvPicPr preferRelativeResize="0"/>
          <p:nvPr/>
        </p:nvPicPr>
        <p:blipFill rotWithShape="1">
          <a:blip r:embed="rId3">
            <a:alphaModFix/>
          </a:blip>
          <a:srcRect b="0" l="0" r="0" t="0"/>
          <a:stretch/>
        </p:blipFill>
        <p:spPr>
          <a:xfrm>
            <a:off x="0" y="0"/>
            <a:ext cx="9144000" cy="847725"/>
          </a:xfrm>
          <a:prstGeom prst="rect">
            <a:avLst/>
          </a:prstGeom>
          <a:noFill/>
          <a:ln>
            <a:noFill/>
          </a:ln>
        </p:spPr>
      </p:pic>
      <p:sp>
        <p:nvSpPr>
          <p:cNvPr id="158" name="Google Shape;158;g347b0ae34d9_0_82"/>
          <p:cNvSpPr txBox="1"/>
          <p:nvPr>
            <p:ph idx="4294967295" type="title"/>
          </p:nvPr>
        </p:nvSpPr>
        <p:spPr>
          <a:xfrm>
            <a:off x="933450" y="60325"/>
            <a:ext cx="7886700" cy="787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GB">
                <a:solidFill>
                  <a:schemeClr val="lt1"/>
                </a:solidFill>
              </a:rPr>
              <a:t>The Messages</a:t>
            </a:r>
            <a:endParaRPr>
              <a:solidFill>
                <a:schemeClr val="lt1"/>
              </a:solidFill>
            </a:endParaRPr>
          </a:p>
        </p:txBody>
      </p:sp>
      <p:pic>
        <p:nvPicPr>
          <p:cNvPr id="159" name="Google Shape;159;g347b0ae34d9_0_82"/>
          <p:cNvPicPr preferRelativeResize="0"/>
          <p:nvPr/>
        </p:nvPicPr>
        <p:blipFill>
          <a:blip r:embed="rId4">
            <a:alphaModFix/>
          </a:blip>
          <a:stretch>
            <a:fillRect/>
          </a:stretch>
        </p:blipFill>
        <p:spPr>
          <a:xfrm>
            <a:off x="152400" y="1233800"/>
            <a:ext cx="8839201" cy="494738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2020-09-02T13:14:28Z</dcterms:created>
  <dc:creator>R Powell</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0x0101001037DFFFE791F74594CFC2FCB23E31B3</vt:lpwstr>
  </property>
  <property fmtid="{D5CDD505-2E9C-101B-9397-08002B2CF9AE}" pid="3" name="Order">
    <vt:r8>59300.0</vt:r8>
  </property>
  <property fmtid="{D5CDD505-2E9C-101B-9397-08002B2CF9AE}" pid="4" name="ComplianceAssetId">
    <vt:lpwstr/>
  </property>
  <property fmtid="{D5CDD505-2E9C-101B-9397-08002B2CF9AE}" pid="5" name="_ExtendedDescription">
    <vt:lpwstr/>
  </property>
</Properties>
</file>